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7.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7.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6.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22.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Masters/notesMaster1.xml" ContentType="application/vnd.openxmlformats-officedocument.presentationml.notesMaster+xml"/>
  <Override PartName="/ppt/charts/chart2.xml" ContentType="application/vnd.openxmlformats-officedocument.drawingml.chart+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sldIdLst>
    <p:sldId id="256" r:id="rId2"/>
    <p:sldId id="267" r:id="rId3"/>
    <p:sldId id="260" r:id="rId4"/>
    <p:sldId id="266" r:id="rId5"/>
    <p:sldId id="264" r:id="rId6"/>
    <p:sldId id="263" r:id="rId7"/>
    <p:sldId id="265" r:id="rId8"/>
    <p:sldId id="399" r:id="rId9"/>
    <p:sldId id="400" r:id="rId10"/>
    <p:sldId id="401" r:id="rId11"/>
    <p:sldId id="384" r:id="rId12"/>
    <p:sldId id="385" r:id="rId13"/>
    <p:sldId id="395" r:id="rId14"/>
    <p:sldId id="389" r:id="rId15"/>
    <p:sldId id="390" r:id="rId16"/>
    <p:sldId id="391" r:id="rId17"/>
    <p:sldId id="392" r:id="rId18"/>
    <p:sldId id="259" r:id="rId19"/>
    <p:sldId id="386" r:id="rId20"/>
    <p:sldId id="387" r:id="rId21"/>
    <p:sldId id="261" r:id="rId22"/>
    <p:sldId id="388" r:id="rId23"/>
    <p:sldId id="393" r:id="rId24"/>
    <p:sldId id="402" r:id="rId25"/>
    <p:sldId id="394" r:id="rId26"/>
    <p:sldId id="262" r:id="rId27"/>
    <p:sldId id="403" r:id="rId28"/>
    <p:sldId id="405" r:id="rId29"/>
    <p:sldId id="375" r:id="rId30"/>
    <p:sldId id="370" r:id="rId31"/>
    <p:sldId id="397" r:id="rId32"/>
    <p:sldId id="396" r:id="rId33"/>
  </p:sldIdLst>
  <p:sldSz cx="9144000" cy="5143500" type="screen16x9"/>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0270" autoAdjust="0"/>
  </p:normalViewPr>
  <p:slideViewPr>
    <p:cSldViewPr snapToGrid="0">
      <p:cViewPr varScale="1">
        <p:scale>
          <a:sx n="103" d="100"/>
          <a:sy n="103" d="100"/>
        </p:scale>
        <p:origin x="1836" y="1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WKN\Desktop\Export%20behoefte-onderzoek%20I&amp;R.xls"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WKN\Desktop\Export%20behoefte-onderzoek%20I&amp;R.xls"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dirty="0"/>
          </a:p>
        </c:rich>
      </c:tx>
      <c:layout>
        <c:manualLayout>
          <c:xMode val="edge"/>
          <c:yMode val="edge"/>
          <c:x val="0.14404108478856179"/>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col"/>
        <c:grouping val="clustered"/>
        <c:varyColors val="0"/>
        <c:ser>
          <c:idx val="0"/>
          <c:order val="0"/>
          <c:tx>
            <c:strRef>
              <c:f>'Analyses leeftijdsgroepen'!$A$20</c:f>
              <c:strCache>
                <c:ptCount val="1"/>
                <c:pt idx="0">
                  <c:v>18-35</c:v>
                </c:pt>
              </c:strCache>
            </c:strRef>
          </c:tx>
          <c:spPr>
            <a:solidFill>
              <a:schemeClr val="accent1"/>
            </a:solidFill>
            <a:ln>
              <a:noFill/>
            </a:ln>
            <a:effectLst/>
          </c:spPr>
          <c:invertIfNegative val="0"/>
          <c:cat>
            <c:strRef>
              <c:f>'Analyses leeftijdsgroepen'!$B$19:$D$19</c:f>
              <c:strCache>
                <c:ptCount val="3"/>
                <c:pt idx="0">
                  <c:v>Ja</c:v>
                </c:pt>
                <c:pt idx="1">
                  <c:v>Nee</c:v>
                </c:pt>
                <c:pt idx="2">
                  <c:v>Niet van toepassing</c:v>
                </c:pt>
              </c:strCache>
            </c:strRef>
          </c:cat>
          <c:val>
            <c:numRef>
              <c:f>'Analyses leeftijdsgroepen'!$B$20:$D$20</c:f>
              <c:numCache>
                <c:formatCode>General</c:formatCode>
                <c:ptCount val="3"/>
                <c:pt idx="0">
                  <c:v>62.6</c:v>
                </c:pt>
                <c:pt idx="1">
                  <c:v>36.799999999999997</c:v>
                </c:pt>
                <c:pt idx="2">
                  <c:v>10.5</c:v>
                </c:pt>
              </c:numCache>
            </c:numRef>
          </c:val>
          <c:extLst>
            <c:ext xmlns:c16="http://schemas.microsoft.com/office/drawing/2014/chart" uri="{C3380CC4-5D6E-409C-BE32-E72D297353CC}">
              <c16:uniqueId val="{00000000-0502-4D7E-96E8-FA53C0949AE3}"/>
            </c:ext>
          </c:extLst>
        </c:ser>
        <c:ser>
          <c:idx val="1"/>
          <c:order val="1"/>
          <c:tx>
            <c:strRef>
              <c:f>'Analyses leeftijdsgroepen'!$A$21</c:f>
              <c:strCache>
                <c:ptCount val="1"/>
                <c:pt idx="0">
                  <c:v>35+</c:v>
                </c:pt>
              </c:strCache>
            </c:strRef>
          </c:tx>
          <c:spPr>
            <a:solidFill>
              <a:schemeClr val="accent2"/>
            </a:solidFill>
            <a:ln>
              <a:noFill/>
            </a:ln>
            <a:effectLst/>
          </c:spPr>
          <c:invertIfNegative val="0"/>
          <c:cat>
            <c:strRef>
              <c:f>'Analyses leeftijdsgroepen'!$B$19:$D$19</c:f>
              <c:strCache>
                <c:ptCount val="3"/>
                <c:pt idx="0">
                  <c:v>Ja</c:v>
                </c:pt>
                <c:pt idx="1">
                  <c:v>Nee</c:v>
                </c:pt>
                <c:pt idx="2">
                  <c:v>Niet van toepassing</c:v>
                </c:pt>
              </c:strCache>
            </c:strRef>
          </c:cat>
          <c:val>
            <c:numRef>
              <c:f>'Analyses leeftijdsgroepen'!$B$21:$D$21</c:f>
              <c:numCache>
                <c:formatCode>General</c:formatCode>
                <c:ptCount val="3"/>
                <c:pt idx="0">
                  <c:v>45.5</c:v>
                </c:pt>
                <c:pt idx="1">
                  <c:v>38.6</c:v>
                </c:pt>
                <c:pt idx="2">
                  <c:v>15.8</c:v>
                </c:pt>
              </c:numCache>
            </c:numRef>
          </c:val>
          <c:extLst>
            <c:ext xmlns:c16="http://schemas.microsoft.com/office/drawing/2014/chart" uri="{C3380CC4-5D6E-409C-BE32-E72D297353CC}">
              <c16:uniqueId val="{00000001-0502-4D7E-96E8-FA53C0949AE3}"/>
            </c:ext>
          </c:extLst>
        </c:ser>
        <c:ser>
          <c:idx val="2"/>
          <c:order val="2"/>
          <c:tx>
            <c:strRef>
              <c:f>'Analyses leeftijdsgroepen'!$A$22</c:f>
              <c:strCache>
                <c:ptCount val="1"/>
                <c:pt idx="0">
                  <c:v>60+</c:v>
                </c:pt>
              </c:strCache>
            </c:strRef>
          </c:tx>
          <c:spPr>
            <a:solidFill>
              <a:schemeClr val="accent3"/>
            </a:solidFill>
            <a:ln>
              <a:noFill/>
            </a:ln>
            <a:effectLst/>
          </c:spPr>
          <c:invertIfNegative val="0"/>
          <c:cat>
            <c:strRef>
              <c:f>'Analyses leeftijdsgroepen'!$B$19:$D$19</c:f>
              <c:strCache>
                <c:ptCount val="3"/>
                <c:pt idx="0">
                  <c:v>Ja</c:v>
                </c:pt>
                <c:pt idx="1">
                  <c:v>Nee</c:v>
                </c:pt>
                <c:pt idx="2">
                  <c:v>Niet van toepassing</c:v>
                </c:pt>
              </c:strCache>
            </c:strRef>
          </c:cat>
          <c:val>
            <c:numRef>
              <c:f>'Analyses leeftijdsgroepen'!$B$22:$D$22</c:f>
              <c:numCache>
                <c:formatCode>General</c:formatCode>
                <c:ptCount val="3"/>
                <c:pt idx="0">
                  <c:v>21</c:v>
                </c:pt>
                <c:pt idx="1">
                  <c:v>61.9</c:v>
                </c:pt>
                <c:pt idx="2">
                  <c:v>17.100000000000001</c:v>
                </c:pt>
              </c:numCache>
            </c:numRef>
          </c:val>
          <c:extLst>
            <c:ext xmlns:c16="http://schemas.microsoft.com/office/drawing/2014/chart" uri="{C3380CC4-5D6E-409C-BE32-E72D297353CC}">
              <c16:uniqueId val="{00000002-0502-4D7E-96E8-FA53C0949AE3}"/>
            </c:ext>
          </c:extLst>
        </c:ser>
        <c:dLbls>
          <c:showLegendKey val="0"/>
          <c:showVal val="0"/>
          <c:showCatName val="0"/>
          <c:showSerName val="0"/>
          <c:showPercent val="0"/>
          <c:showBubbleSize val="0"/>
        </c:dLbls>
        <c:gapWidth val="219"/>
        <c:overlap val="-27"/>
        <c:axId val="753782336"/>
        <c:axId val="753785216"/>
      </c:barChart>
      <c:catAx>
        <c:axId val="753782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753785216"/>
        <c:crosses val="autoZero"/>
        <c:auto val="1"/>
        <c:lblAlgn val="ctr"/>
        <c:lblOffset val="100"/>
        <c:noMultiLvlLbl val="0"/>
      </c:catAx>
      <c:valAx>
        <c:axId val="7537852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753782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'Analyses leeftijdsgroepen'!$A$3</c:f>
              <c:strCache>
                <c:ptCount val="1"/>
                <c:pt idx="0">
                  <c:v>18-35</c:v>
                </c:pt>
              </c:strCache>
            </c:strRef>
          </c:tx>
          <c:spPr>
            <a:solidFill>
              <a:schemeClr val="accent1"/>
            </a:solidFill>
            <a:ln>
              <a:noFill/>
            </a:ln>
            <a:effectLst/>
          </c:spPr>
          <c:invertIfNegative val="0"/>
          <c:cat>
            <c:strRef>
              <c:f>'Analyses leeftijdsgroepen'!$B$2:$D$2</c:f>
              <c:strCache>
                <c:ptCount val="3"/>
                <c:pt idx="0">
                  <c:v>Ja</c:v>
                </c:pt>
                <c:pt idx="1">
                  <c:v>Nee</c:v>
                </c:pt>
                <c:pt idx="2">
                  <c:v>Niet van toepassing</c:v>
                </c:pt>
              </c:strCache>
            </c:strRef>
          </c:cat>
          <c:val>
            <c:numRef>
              <c:f>'Analyses leeftijdsgroepen'!$B$3:$D$3</c:f>
              <c:numCache>
                <c:formatCode>General</c:formatCode>
                <c:ptCount val="3"/>
                <c:pt idx="0">
                  <c:v>10.5</c:v>
                </c:pt>
                <c:pt idx="1">
                  <c:v>47.4</c:v>
                </c:pt>
                <c:pt idx="2">
                  <c:v>36.799999999999997</c:v>
                </c:pt>
              </c:numCache>
            </c:numRef>
          </c:val>
          <c:extLst>
            <c:ext xmlns:c16="http://schemas.microsoft.com/office/drawing/2014/chart" uri="{C3380CC4-5D6E-409C-BE32-E72D297353CC}">
              <c16:uniqueId val="{00000000-FF96-421F-BC83-39DB7B230317}"/>
            </c:ext>
          </c:extLst>
        </c:ser>
        <c:ser>
          <c:idx val="1"/>
          <c:order val="1"/>
          <c:tx>
            <c:strRef>
              <c:f>'Analyses leeftijdsgroepen'!$A$4</c:f>
              <c:strCache>
                <c:ptCount val="1"/>
                <c:pt idx="0">
                  <c:v>35+</c:v>
                </c:pt>
              </c:strCache>
            </c:strRef>
          </c:tx>
          <c:spPr>
            <a:solidFill>
              <a:schemeClr val="accent2"/>
            </a:solidFill>
            <a:ln>
              <a:noFill/>
            </a:ln>
            <a:effectLst/>
          </c:spPr>
          <c:invertIfNegative val="0"/>
          <c:cat>
            <c:strRef>
              <c:f>'Analyses leeftijdsgroepen'!$B$2:$D$2</c:f>
              <c:strCache>
                <c:ptCount val="3"/>
                <c:pt idx="0">
                  <c:v>Ja</c:v>
                </c:pt>
                <c:pt idx="1">
                  <c:v>Nee</c:v>
                </c:pt>
                <c:pt idx="2">
                  <c:v>Niet van toepassing</c:v>
                </c:pt>
              </c:strCache>
            </c:strRef>
          </c:cat>
          <c:val>
            <c:numRef>
              <c:f>'Analyses leeftijdsgroepen'!$B$4:$D$4</c:f>
              <c:numCache>
                <c:formatCode>General</c:formatCode>
                <c:ptCount val="3"/>
                <c:pt idx="0">
                  <c:v>18.8</c:v>
                </c:pt>
                <c:pt idx="1">
                  <c:v>30.7</c:v>
                </c:pt>
                <c:pt idx="2">
                  <c:v>50.5</c:v>
                </c:pt>
              </c:numCache>
            </c:numRef>
          </c:val>
          <c:extLst>
            <c:ext xmlns:c16="http://schemas.microsoft.com/office/drawing/2014/chart" uri="{C3380CC4-5D6E-409C-BE32-E72D297353CC}">
              <c16:uniqueId val="{00000001-FF96-421F-BC83-39DB7B230317}"/>
            </c:ext>
          </c:extLst>
        </c:ser>
        <c:ser>
          <c:idx val="2"/>
          <c:order val="2"/>
          <c:tx>
            <c:strRef>
              <c:f>'Analyses leeftijdsgroepen'!$A$5</c:f>
              <c:strCache>
                <c:ptCount val="1"/>
                <c:pt idx="0">
                  <c:v>60+</c:v>
                </c:pt>
              </c:strCache>
            </c:strRef>
          </c:tx>
          <c:spPr>
            <a:solidFill>
              <a:schemeClr val="accent3"/>
            </a:solidFill>
            <a:ln>
              <a:noFill/>
            </a:ln>
            <a:effectLst/>
          </c:spPr>
          <c:invertIfNegative val="0"/>
          <c:cat>
            <c:strRef>
              <c:f>'Analyses leeftijdsgroepen'!$B$2:$D$2</c:f>
              <c:strCache>
                <c:ptCount val="3"/>
                <c:pt idx="0">
                  <c:v>Ja</c:v>
                </c:pt>
                <c:pt idx="1">
                  <c:v>Nee</c:v>
                </c:pt>
                <c:pt idx="2">
                  <c:v>Niet van toepassing</c:v>
                </c:pt>
              </c:strCache>
            </c:strRef>
          </c:cat>
          <c:val>
            <c:numRef>
              <c:f>'Analyses leeftijdsgroepen'!$B$5:$D$5</c:f>
              <c:numCache>
                <c:formatCode>General</c:formatCode>
                <c:ptCount val="3"/>
                <c:pt idx="0">
                  <c:v>6.7</c:v>
                </c:pt>
                <c:pt idx="1">
                  <c:v>39</c:v>
                </c:pt>
                <c:pt idx="2">
                  <c:v>54.3</c:v>
                </c:pt>
              </c:numCache>
            </c:numRef>
          </c:val>
          <c:extLst>
            <c:ext xmlns:c16="http://schemas.microsoft.com/office/drawing/2014/chart" uri="{C3380CC4-5D6E-409C-BE32-E72D297353CC}">
              <c16:uniqueId val="{00000002-FF96-421F-BC83-39DB7B230317}"/>
            </c:ext>
          </c:extLst>
        </c:ser>
        <c:dLbls>
          <c:showLegendKey val="0"/>
          <c:showVal val="0"/>
          <c:showCatName val="0"/>
          <c:showSerName val="0"/>
          <c:showPercent val="0"/>
          <c:showBubbleSize val="0"/>
        </c:dLbls>
        <c:gapWidth val="219"/>
        <c:overlap val="-27"/>
        <c:axId val="651598480"/>
        <c:axId val="651598960"/>
      </c:barChart>
      <c:catAx>
        <c:axId val="651598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651598960"/>
        <c:crosses val="autoZero"/>
        <c:auto val="1"/>
        <c:lblAlgn val="ctr"/>
        <c:lblOffset val="100"/>
        <c:noMultiLvlLbl val="0"/>
      </c:catAx>
      <c:valAx>
        <c:axId val="6515989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651598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2FD6E9-8824-42BA-B6DE-936830CEDEB0}" type="datetimeFigureOut">
              <a:rPr lang="nl-NL" smtClean="0"/>
              <a:t>24-5-2024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A5A0C4-F4EA-454A-8A16-2F0D4C100A46}" type="slidenum">
              <a:rPr lang="nl-NL" smtClean="0"/>
              <a:t>‹nr.›</a:t>
            </a:fld>
            <a:endParaRPr lang="nl-NL"/>
          </a:p>
        </p:txBody>
      </p:sp>
    </p:spTree>
    <p:extLst>
      <p:ext uri="{BB962C8B-B14F-4D97-AF65-F5344CB8AC3E}">
        <p14:creationId xmlns:p14="http://schemas.microsoft.com/office/powerpoint/2010/main" val="1979844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11.45-12.30 uur</a:t>
            </a:r>
          </a:p>
        </p:txBody>
      </p:sp>
      <p:sp>
        <p:nvSpPr>
          <p:cNvPr id="4" name="Tijdelijke aanduiding voor dianummer 3"/>
          <p:cNvSpPr>
            <a:spLocks noGrp="1"/>
          </p:cNvSpPr>
          <p:nvPr>
            <p:ph type="sldNum" sz="quarter" idx="5"/>
          </p:nvPr>
        </p:nvSpPr>
        <p:spPr/>
        <p:txBody>
          <a:bodyPr/>
          <a:lstStyle/>
          <a:p>
            <a:fld id="{E3A5A0C4-F4EA-454A-8A16-2F0D4C100A46}" type="slidenum">
              <a:rPr lang="nl-NL" smtClean="0"/>
              <a:t>1</a:t>
            </a:fld>
            <a:endParaRPr lang="nl-NL"/>
          </a:p>
        </p:txBody>
      </p:sp>
    </p:spTree>
    <p:extLst>
      <p:ext uri="{BB962C8B-B14F-4D97-AF65-F5344CB8AC3E}">
        <p14:creationId xmlns:p14="http://schemas.microsoft.com/office/powerpoint/2010/main" val="2908627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a:extLst>
              <a:ext uri="{FF2B5EF4-FFF2-40B4-BE49-F238E27FC236}">
                <a16:creationId xmlns:a16="http://schemas.microsoft.com/office/drawing/2014/main" id="{1EFBF263-7B7F-4CE4-BF14-D033AFC8C3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Tijdelijke aanduiding voor notities 2">
            <a:extLst>
              <a:ext uri="{FF2B5EF4-FFF2-40B4-BE49-F238E27FC236}">
                <a16:creationId xmlns:a16="http://schemas.microsoft.com/office/drawing/2014/main" id="{A531393A-75C7-4980-9625-8C3F00877BF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dirty="0"/>
              <a:t>Lichamelijk: klachten die je ervaart bij intimiteit</a:t>
            </a:r>
          </a:p>
          <a:p>
            <a:r>
              <a:rPr lang="nl-NL" altLang="nl-NL" dirty="0"/>
              <a:t>Relationeel: effect op relatie</a:t>
            </a:r>
          </a:p>
          <a:p>
            <a:r>
              <a:rPr lang="nl-NL" altLang="nl-NL" dirty="0"/>
              <a:t>Onderlinge relatie</a:t>
            </a:r>
          </a:p>
        </p:txBody>
      </p:sp>
      <p:sp>
        <p:nvSpPr>
          <p:cNvPr id="22532" name="Tijdelijke aanduiding voor dianummer 3">
            <a:extLst>
              <a:ext uri="{FF2B5EF4-FFF2-40B4-BE49-F238E27FC236}">
                <a16:creationId xmlns:a16="http://schemas.microsoft.com/office/drawing/2014/main" id="{18653622-DEE8-4B36-9112-CBC4339408B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183063C-8FB1-4545-8AA7-0EB98EC17351}" type="slidenum">
              <a:rPr lang="nl-NL" altLang="nl-NL"/>
              <a:pPr eaLnBrk="1" hangingPunct="1"/>
              <a:t>11</a:t>
            </a:fld>
            <a:endParaRPr lang="nl-NL" alt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3A5A0C4-F4EA-454A-8A16-2F0D4C100A46}" type="slidenum">
              <a:rPr lang="nl-NL" smtClean="0"/>
              <a:t>12</a:t>
            </a:fld>
            <a:endParaRPr lang="nl-NL"/>
          </a:p>
        </p:txBody>
      </p:sp>
    </p:spTree>
    <p:extLst>
      <p:ext uri="{BB962C8B-B14F-4D97-AF65-F5344CB8AC3E}">
        <p14:creationId xmlns:p14="http://schemas.microsoft.com/office/powerpoint/2010/main" val="4020362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Emoties benoemen:</a:t>
            </a:r>
          </a:p>
          <a:p>
            <a:r>
              <a:rPr lang="nl-NL" dirty="0"/>
              <a:t>Angst voor </a:t>
            </a:r>
            <a:r>
              <a:rPr lang="nl-NL" dirty="0" err="1"/>
              <a:t>tx</a:t>
            </a:r>
            <a:r>
              <a:rPr lang="nl-NL" dirty="0"/>
              <a:t> nier, angst voor besmetting (UWI na seks), vele </a:t>
            </a:r>
            <a:r>
              <a:rPr lang="nl-NL" dirty="0" err="1"/>
              <a:t>UWI’s</a:t>
            </a:r>
            <a:r>
              <a:rPr lang="nl-NL" dirty="0"/>
              <a:t>, angst voor </a:t>
            </a:r>
            <a:r>
              <a:rPr lang="nl-NL" dirty="0" err="1"/>
              <a:t>catheter</a:t>
            </a:r>
            <a:r>
              <a:rPr lang="nl-NL" dirty="0"/>
              <a:t>.</a:t>
            </a:r>
          </a:p>
          <a:p>
            <a:r>
              <a:rPr lang="nl-NL" dirty="0"/>
              <a:t>Angst voor falen tijdens seks (wat zorgt voor falen tijdens seks)</a:t>
            </a:r>
          </a:p>
          <a:p>
            <a:r>
              <a:rPr lang="nl-NL" dirty="0"/>
              <a:t>Boos dat het allemaal niet lukt, boos dat het pijn doet, dat je vermoeid bent</a:t>
            </a:r>
          </a:p>
          <a:p>
            <a:r>
              <a:rPr lang="nl-NL" dirty="0"/>
              <a:t>Verdriet dat er geen behoefte meer is. Verdriet wat je anderen aandoet.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Schuld naar partner, gevoel van tekortschieten</a:t>
            </a:r>
          </a:p>
          <a:p>
            <a:r>
              <a:rPr lang="nl-NL" dirty="0"/>
              <a:t>Verminderde zelfvertrouwen</a:t>
            </a:r>
          </a:p>
          <a:p>
            <a:r>
              <a:rPr lang="nl-NL" dirty="0"/>
              <a:t>Onzekerheid over fysieke tegenslagen</a:t>
            </a:r>
          </a:p>
        </p:txBody>
      </p:sp>
      <p:sp>
        <p:nvSpPr>
          <p:cNvPr id="4" name="Tijdelijke aanduiding voor dianummer 3"/>
          <p:cNvSpPr>
            <a:spLocks noGrp="1"/>
          </p:cNvSpPr>
          <p:nvPr>
            <p:ph type="sldNum" sz="quarter" idx="5"/>
          </p:nvPr>
        </p:nvSpPr>
        <p:spPr/>
        <p:txBody>
          <a:bodyPr/>
          <a:lstStyle/>
          <a:p>
            <a:fld id="{E3A5A0C4-F4EA-454A-8A16-2F0D4C100A46}" type="slidenum">
              <a:rPr lang="nl-NL" smtClean="0"/>
              <a:t>13</a:t>
            </a:fld>
            <a:endParaRPr lang="nl-NL"/>
          </a:p>
        </p:txBody>
      </p:sp>
    </p:spTree>
    <p:extLst>
      <p:ext uri="{BB962C8B-B14F-4D97-AF65-F5344CB8AC3E}">
        <p14:creationId xmlns:p14="http://schemas.microsoft.com/office/powerpoint/2010/main" val="2227636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Gesprek naasten als onderzoek (hoe is het bij hen)</a:t>
            </a:r>
          </a:p>
        </p:txBody>
      </p:sp>
      <p:sp>
        <p:nvSpPr>
          <p:cNvPr id="4" name="Tijdelijke aanduiding voor dianummer 3"/>
          <p:cNvSpPr>
            <a:spLocks noGrp="1"/>
          </p:cNvSpPr>
          <p:nvPr>
            <p:ph type="sldNum" sz="quarter" idx="5"/>
          </p:nvPr>
        </p:nvSpPr>
        <p:spPr/>
        <p:txBody>
          <a:bodyPr/>
          <a:lstStyle/>
          <a:p>
            <a:fld id="{E3A5A0C4-F4EA-454A-8A16-2F0D4C100A46}" type="slidenum">
              <a:rPr lang="nl-NL" smtClean="0"/>
              <a:t>14</a:t>
            </a:fld>
            <a:endParaRPr lang="nl-NL"/>
          </a:p>
        </p:txBody>
      </p:sp>
    </p:spTree>
    <p:extLst>
      <p:ext uri="{BB962C8B-B14F-4D97-AF65-F5344CB8AC3E}">
        <p14:creationId xmlns:p14="http://schemas.microsoft.com/office/powerpoint/2010/main" val="499432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Ruimte geven zonder oordeel of veroordeling</a:t>
            </a:r>
          </a:p>
        </p:txBody>
      </p:sp>
      <p:sp>
        <p:nvSpPr>
          <p:cNvPr id="4" name="Tijdelijke aanduiding voor dianummer 3"/>
          <p:cNvSpPr>
            <a:spLocks noGrp="1"/>
          </p:cNvSpPr>
          <p:nvPr>
            <p:ph type="sldNum" sz="quarter" idx="5"/>
          </p:nvPr>
        </p:nvSpPr>
        <p:spPr/>
        <p:txBody>
          <a:bodyPr/>
          <a:lstStyle/>
          <a:p>
            <a:fld id="{E3A5A0C4-F4EA-454A-8A16-2F0D4C100A46}" type="slidenum">
              <a:rPr lang="nl-NL" smtClean="0"/>
              <a:t>15</a:t>
            </a:fld>
            <a:endParaRPr lang="nl-NL"/>
          </a:p>
        </p:txBody>
      </p:sp>
    </p:spTree>
    <p:extLst>
      <p:ext uri="{BB962C8B-B14F-4D97-AF65-F5344CB8AC3E}">
        <p14:creationId xmlns:p14="http://schemas.microsoft.com/office/powerpoint/2010/main" val="1498987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Hoe omschrijf je jezelf? Wat maakt jou tot jou? </a:t>
            </a:r>
          </a:p>
          <a:p>
            <a:endParaRPr lang="nl-NL" dirty="0"/>
          </a:p>
          <a:p>
            <a:r>
              <a:rPr lang="nl-NL" dirty="0"/>
              <a:t>Klopt dit zelfbeeld?</a:t>
            </a:r>
          </a:p>
          <a:p>
            <a:r>
              <a:rPr lang="nl-NL" dirty="0"/>
              <a:t>Hoe denken anderen over jou? Hoe zien zij jou?</a:t>
            </a:r>
          </a:p>
          <a:p>
            <a:r>
              <a:rPr lang="nl-NL" dirty="0"/>
              <a:t>Partner hierin erg belangrijk.</a:t>
            </a:r>
          </a:p>
          <a:p>
            <a:endParaRPr lang="nl-NL" dirty="0"/>
          </a:p>
        </p:txBody>
      </p:sp>
      <p:sp>
        <p:nvSpPr>
          <p:cNvPr id="4" name="Tijdelijke aanduiding voor dianummer 3"/>
          <p:cNvSpPr>
            <a:spLocks noGrp="1"/>
          </p:cNvSpPr>
          <p:nvPr>
            <p:ph type="sldNum" sz="quarter" idx="5"/>
          </p:nvPr>
        </p:nvSpPr>
        <p:spPr/>
        <p:txBody>
          <a:bodyPr/>
          <a:lstStyle/>
          <a:p>
            <a:fld id="{E3A5A0C4-F4EA-454A-8A16-2F0D4C100A46}" type="slidenum">
              <a:rPr lang="nl-NL" smtClean="0"/>
              <a:t>16</a:t>
            </a:fld>
            <a:endParaRPr lang="nl-NL"/>
          </a:p>
        </p:txBody>
      </p:sp>
    </p:spTree>
    <p:extLst>
      <p:ext uri="{BB962C8B-B14F-4D97-AF65-F5344CB8AC3E}">
        <p14:creationId xmlns:p14="http://schemas.microsoft.com/office/powerpoint/2010/main" val="3727356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Hoe omschrijf je jezelf? Wat maakt jou tot jou? </a:t>
            </a:r>
          </a:p>
          <a:p>
            <a:endParaRPr lang="nl-NL" dirty="0"/>
          </a:p>
          <a:p>
            <a:r>
              <a:rPr lang="nl-NL" dirty="0"/>
              <a:t>Zichtbare littekens op het lichaam</a:t>
            </a:r>
          </a:p>
          <a:p>
            <a:r>
              <a:rPr lang="nl-NL" dirty="0"/>
              <a:t>Gewichtstoename</a:t>
            </a:r>
          </a:p>
          <a:p>
            <a:r>
              <a:rPr lang="nl-NL" dirty="0"/>
              <a:t>Jezelf niet meer herkennen in de spiegel</a:t>
            </a:r>
          </a:p>
          <a:p>
            <a:r>
              <a:rPr lang="nl-NL" dirty="0" err="1"/>
              <a:t>Catheter</a:t>
            </a:r>
            <a:r>
              <a:rPr lang="nl-NL" dirty="0"/>
              <a:t> (PD, </a:t>
            </a:r>
            <a:r>
              <a:rPr lang="nl-NL" dirty="0" err="1"/>
              <a:t>tesio</a:t>
            </a:r>
            <a:r>
              <a:rPr lang="nl-NL" dirty="0"/>
              <a:t>)</a:t>
            </a:r>
          </a:p>
        </p:txBody>
      </p:sp>
      <p:sp>
        <p:nvSpPr>
          <p:cNvPr id="4" name="Tijdelijke aanduiding voor dianummer 3"/>
          <p:cNvSpPr>
            <a:spLocks noGrp="1"/>
          </p:cNvSpPr>
          <p:nvPr>
            <p:ph type="sldNum" sz="quarter" idx="5"/>
          </p:nvPr>
        </p:nvSpPr>
        <p:spPr/>
        <p:txBody>
          <a:bodyPr/>
          <a:lstStyle/>
          <a:p>
            <a:fld id="{E3A5A0C4-F4EA-454A-8A16-2F0D4C100A46}" type="slidenum">
              <a:rPr lang="nl-NL" smtClean="0"/>
              <a:t>17</a:t>
            </a:fld>
            <a:endParaRPr lang="nl-NL"/>
          </a:p>
        </p:txBody>
      </p:sp>
    </p:spTree>
    <p:extLst>
      <p:ext uri="{BB962C8B-B14F-4D97-AF65-F5344CB8AC3E}">
        <p14:creationId xmlns:p14="http://schemas.microsoft.com/office/powerpoint/2010/main" val="36424560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b="0" kern="100" dirty="0">
                <a:effectLst/>
                <a:latin typeface="Aptos" panose="020B0004020202020204" pitchFamily="34" charset="0"/>
                <a:ea typeface="Aptos" panose="020B0004020202020204" pitchFamily="34" charset="0"/>
                <a:cs typeface="Times New Roman" panose="02020603050405020304" pitchFamily="18" charset="0"/>
              </a:rPr>
              <a:t>Behoeftenonderzoek NVN (</a:t>
            </a:r>
            <a:r>
              <a:rPr lang="nl-NL" sz="1800" b="0" kern="100" dirty="0" err="1">
                <a:effectLst/>
                <a:latin typeface="Aptos" panose="020B0004020202020204" pitchFamily="34" charset="0"/>
                <a:ea typeface="Aptos" panose="020B0004020202020204" pitchFamily="34" charset="0"/>
                <a:cs typeface="Times New Roman" panose="02020603050405020304" pitchFamily="18" charset="0"/>
              </a:rPr>
              <a:t>febr</a:t>
            </a:r>
            <a:r>
              <a:rPr lang="nl-NL" sz="1800" b="0" kern="100" dirty="0">
                <a:effectLst/>
                <a:latin typeface="Aptos" panose="020B0004020202020204" pitchFamily="34" charset="0"/>
                <a:ea typeface="Aptos" panose="020B0004020202020204" pitchFamily="34" charset="0"/>
                <a:cs typeface="Times New Roman" panose="02020603050405020304" pitchFamily="18" charset="0"/>
              </a:rPr>
              <a:t>/mrt 2024)</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b="0" kern="100" dirty="0">
                <a:effectLst/>
                <a:latin typeface="Aptos" panose="020B0004020202020204" pitchFamily="34" charset="0"/>
                <a:ea typeface="Aptos" panose="020B0004020202020204" pitchFamily="34" charset="0"/>
                <a:cs typeface="Times New Roman" panose="02020603050405020304" pitchFamily="18" charset="0"/>
              </a:rPr>
              <a:t>Heb jij problemen ervaren in jouw relatie in het afgelopen jaar? Denk hierbij aan problemen als spanningen of moeite met uitspreken van emoties en gevoelens.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800" b="0" kern="100" dirty="0">
              <a:effectLst/>
              <a:latin typeface="Aptos" panose="020B0004020202020204" pitchFamily="34" charset="0"/>
              <a:ea typeface="Aptos" panose="020B0004020202020204" pitchFamily="34"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E3A5A0C4-F4EA-454A-8A16-2F0D4C100A46}" type="slidenum">
              <a:rPr lang="nl-NL" smtClean="0"/>
              <a:t>18</a:t>
            </a:fld>
            <a:endParaRPr lang="nl-NL"/>
          </a:p>
        </p:txBody>
      </p:sp>
    </p:spTree>
    <p:extLst>
      <p:ext uri="{BB962C8B-B14F-4D97-AF65-F5344CB8AC3E}">
        <p14:creationId xmlns:p14="http://schemas.microsoft.com/office/powerpoint/2010/main" val="16698735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Ook hierbij spreken met vrienden/vriendinnen.</a:t>
            </a:r>
          </a:p>
          <a:p>
            <a:r>
              <a:rPr lang="nl-NL" dirty="0"/>
              <a:t>Seksualiteit en intimiteit is bij mensen zonder nierziekte vaak ook een aandachtspunt in de relatie</a:t>
            </a:r>
          </a:p>
        </p:txBody>
      </p:sp>
      <p:sp>
        <p:nvSpPr>
          <p:cNvPr id="4" name="Tijdelijke aanduiding voor dianummer 3"/>
          <p:cNvSpPr>
            <a:spLocks noGrp="1"/>
          </p:cNvSpPr>
          <p:nvPr>
            <p:ph type="sldNum" sz="quarter" idx="5"/>
          </p:nvPr>
        </p:nvSpPr>
        <p:spPr/>
        <p:txBody>
          <a:bodyPr/>
          <a:lstStyle/>
          <a:p>
            <a:fld id="{E3A5A0C4-F4EA-454A-8A16-2F0D4C100A46}" type="slidenum">
              <a:rPr lang="nl-NL" smtClean="0"/>
              <a:t>19</a:t>
            </a:fld>
            <a:endParaRPr lang="nl-NL"/>
          </a:p>
        </p:txBody>
      </p:sp>
    </p:spTree>
    <p:extLst>
      <p:ext uri="{BB962C8B-B14F-4D97-AF65-F5344CB8AC3E}">
        <p14:creationId xmlns:p14="http://schemas.microsoft.com/office/powerpoint/2010/main" val="1607055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Citaten: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Ik denk dat open zijn het enige is dat echt van belang is in wat jezelf kunt doen. Wat een ander vindt en hoe hij / zij daar mee om gaat heb je niet in de hand. </a:t>
            </a:r>
          </a:p>
          <a:p>
            <a:endParaRPr lang="nl-NL" dirty="0"/>
          </a:p>
        </p:txBody>
      </p:sp>
      <p:sp>
        <p:nvSpPr>
          <p:cNvPr id="4" name="Tijdelijke aanduiding voor dianummer 3"/>
          <p:cNvSpPr>
            <a:spLocks noGrp="1"/>
          </p:cNvSpPr>
          <p:nvPr>
            <p:ph type="sldNum" sz="quarter" idx="5"/>
          </p:nvPr>
        </p:nvSpPr>
        <p:spPr/>
        <p:txBody>
          <a:bodyPr/>
          <a:lstStyle/>
          <a:p>
            <a:fld id="{E3A5A0C4-F4EA-454A-8A16-2F0D4C100A46}" type="slidenum">
              <a:rPr lang="nl-NL" smtClean="0"/>
              <a:t>20</a:t>
            </a:fld>
            <a:endParaRPr lang="nl-NL"/>
          </a:p>
        </p:txBody>
      </p:sp>
    </p:spTree>
    <p:extLst>
      <p:ext uri="{BB962C8B-B14F-4D97-AF65-F5344CB8AC3E}">
        <p14:creationId xmlns:p14="http://schemas.microsoft.com/office/powerpoint/2010/main" val="3459560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Titel van deze presentatie</a:t>
            </a:r>
          </a:p>
        </p:txBody>
      </p:sp>
      <p:sp>
        <p:nvSpPr>
          <p:cNvPr id="4" name="Tijdelijke aanduiding voor dianummer 3"/>
          <p:cNvSpPr>
            <a:spLocks noGrp="1"/>
          </p:cNvSpPr>
          <p:nvPr>
            <p:ph type="sldNum" sz="quarter" idx="5"/>
          </p:nvPr>
        </p:nvSpPr>
        <p:spPr/>
        <p:txBody>
          <a:bodyPr/>
          <a:lstStyle/>
          <a:p>
            <a:fld id="{E3A5A0C4-F4EA-454A-8A16-2F0D4C100A46}" type="slidenum">
              <a:rPr lang="nl-NL" smtClean="0"/>
              <a:t>2</a:t>
            </a:fld>
            <a:endParaRPr lang="nl-NL"/>
          </a:p>
        </p:txBody>
      </p:sp>
    </p:spTree>
    <p:extLst>
      <p:ext uri="{BB962C8B-B14F-4D97-AF65-F5344CB8AC3E}">
        <p14:creationId xmlns:p14="http://schemas.microsoft.com/office/powerpoint/2010/main" val="9309131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Hoe doe je dat dan?</a:t>
            </a:r>
          </a:p>
          <a:p>
            <a:endParaRPr lang="nl-NL" dirty="0"/>
          </a:p>
          <a:p>
            <a:r>
              <a:rPr lang="nl-NL" dirty="0"/>
              <a:t>Citaat:</a:t>
            </a:r>
          </a:p>
          <a:p>
            <a:r>
              <a:rPr lang="nl-NL" dirty="0"/>
              <a:t>Blijf je gevoelens en gedachten delen met je partner. Geef goed aan hoe je je voelt en waar je behoefte aan hebt</a:t>
            </a:r>
          </a:p>
        </p:txBody>
      </p:sp>
      <p:sp>
        <p:nvSpPr>
          <p:cNvPr id="4" name="Tijdelijke aanduiding voor dianummer 3"/>
          <p:cNvSpPr>
            <a:spLocks noGrp="1"/>
          </p:cNvSpPr>
          <p:nvPr>
            <p:ph type="sldNum" sz="quarter" idx="5"/>
          </p:nvPr>
        </p:nvSpPr>
        <p:spPr/>
        <p:txBody>
          <a:bodyPr/>
          <a:lstStyle/>
          <a:p>
            <a:fld id="{E3A5A0C4-F4EA-454A-8A16-2F0D4C100A46}" type="slidenum">
              <a:rPr lang="nl-NL" smtClean="0"/>
              <a:t>21</a:t>
            </a:fld>
            <a:endParaRPr lang="nl-NL"/>
          </a:p>
        </p:txBody>
      </p:sp>
    </p:spTree>
    <p:extLst>
      <p:ext uri="{BB962C8B-B14F-4D97-AF65-F5344CB8AC3E}">
        <p14:creationId xmlns:p14="http://schemas.microsoft.com/office/powerpoint/2010/main" val="2372544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Altijd kijken naar wat wel kan en ook daarna handelen</a:t>
            </a:r>
          </a:p>
          <a:p>
            <a:r>
              <a:rPr lang="nl-NL" dirty="0"/>
              <a:t>Tracht het van een afstand te bezien (uitzoomen), dat schept meer ruimte</a:t>
            </a:r>
          </a:p>
        </p:txBody>
      </p:sp>
      <p:sp>
        <p:nvSpPr>
          <p:cNvPr id="4" name="Tijdelijke aanduiding voor dianummer 3"/>
          <p:cNvSpPr>
            <a:spLocks noGrp="1"/>
          </p:cNvSpPr>
          <p:nvPr>
            <p:ph type="sldNum" sz="quarter" idx="5"/>
          </p:nvPr>
        </p:nvSpPr>
        <p:spPr/>
        <p:txBody>
          <a:bodyPr/>
          <a:lstStyle/>
          <a:p>
            <a:fld id="{E3A5A0C4-F4EA-454A-8A16-2F0D4C100A46}" type="slidenum">
              <a:rPr lang="nl-NL" smtClean="0"/>
              <a:t>22</a:t>
            </a:fld>
            <a:endParaRPr lang="nl-NL"/>
          </a:p>
        </p:txBody>
      </p:sp>
    </p:spTree>
    <p:extLst>
      <p:ext uri="{BB962C8B-B14F-4D97-AF65-F5344CB8AC3E}">
        <p14:creationId xmlns:p14="http://schemas.microsoft.com/office/powerpoint/2010/main" val="15765062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Fase in het leven (puberteit, overgang)</a:t>
            </a:r>
          </a:p>
          <a:p>
            <a:r>
              <a:rPr lang="nl-NL" dirty="0"/>
              <a:t>Leeftijdsgebonden klachten (bij iedereen neemt behoefte af; taboe dat </a:t>
            </a:r>
            <a:r>
              <a:rPr lang="nl-NL"/>
              <a:t>je boven 40 geen seks meer hoeft)</a:t>
            </a:r>
            <a:endParaRPr lang="nl-NL" dirty="0"/>
          </a:p>
          <a:p>
            <a:r>
              <a:rPr lang="nl-NL" dirty="0"/>
              <a:t>Helpt soms om andere elementen erbij te betrekken.</a:t>
            </a:r>
          </a:p>
        </p:txBody>
      </p:sp>
      <p:sp>
        <p:nvSpPr>
          <p:cNvPr id="4" name="Tijdelijke aanduiding voor dianummer 3"/>
          <p:cNvSpPr>
            <a:spLocks noGrp="1"/>
          </p:cNvSpPr>
          <p:nvPr>
            <p:ph type="sldNum" sz="quarter" idx="5"/>
          </p:nvPr>
        </p:nvSpPr>
        <p:spPr/>
        <p:txBody>
          <a:bodyPr/>
          <a:lstStyle/>
          <a:p>
            <a:fld id="{E3A5A0C4-F4EA-454A-8A16-2F0D4C100A46}" type="slidenum">
              <a:rPr lang="nl-NL" smtClean="0"/>
              <a:t>23</a:t>
            </a:fld>
            <a:endParaRPr lang="nl-NL"/>
          </a:p>
        </p:txBody>
      </p:sp>
    </p:spTree>
    <p:extLst>
      <p:ext uri="{BB962C8B-B14F-4D97-AF65-F5344CB8AC3E}">
        <p14:creationId xmlns:p14="http://schemas.microsoft.com/office/powerpoint/2010/main" val="22424397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Behoefte aan steun en begrip van naasten (vooral partner) en professional.</a:t>
            </a:r>
          </a:p>
          <a:p>
            <a:r>
              <a:rPr lang="nl-NL" dirty="0"/>
              <a:t>Van artsen verwacht men met name informatie en tips/medicijnen</a:t>
            </a:r>
          </a:p>
          <a:p>
            <a:endParaRPr lang="nl-NL" dirty="0"/>
          </a:p>
          <a:p>
            <a:r>
              <a:rPr lang="nl-NL" dirty="0"/>
              <a:t>Steun krijg je pas als naasten weten dat er een probleem is (stress/spanningen)</a:t>
            </a:r>
          </a:p>
          <a:p>
            <a:r>
              <a:rPr lang="nl-NL" dirty="0"/>
              <a:t>Begrip krijgen start met praten</a:t>
            </a:r>
          </a:p>
        </p:txBody>
      </p:sp>
      <p:sp>
        <p:nvSpPr>
          <p:cNvPr id="4" name="Tijdelijke aanduiding voor dianummer 3"/>
          <p:cNvSpPr>
            <a:spLocks noGrp="1"/>
          </p:cNvSpPr>
          <p:nvPr>
            <p:ph type="sldNum" sz="quarter" idx="5"/>
          </p:nvPr>
        </p:nvSpPr>
        <p:spPr/>
        <p:txBody>
          <a:bodyPr/>
          <a:lstStyle/>
          <a:p>
            <a:fld id="{E3A5A0C4-F4EA-454A-8A16-2F0D4C100A46}" type="slidenum">
              <a:rPr lang="nl-NL" smtClean="0"/>
              <a:t>24</a:t>
            </a:fld>
            <a:endParaRPr lang="nl-NL"/>
          </a:p>
        </p:txBody>
      </p:sp>
    </p:spTree>
    <p:extLst>
      <p:ext uri="{BB962C8B-B14F-4D97-AF65-F5344CB8AC3E}">
        <p14:creationId xmlns:p14="http://schemas.microsoft.com/office/powerpoint/2010/main" val="42737470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Heb jij problemen ervaren op het gebied van daten en/of het aangaan van een romantische relatie in het afgelopen jaar?</a:t>
            </a:r>
          </a:p>
          <a:p>
            <a:r>
              <a:rPr lang="nl-NL" dirty="0"/>
              <a:t>17% alleenstaand of daten in onderzoekspopulatie</a:t>
            </a:r>
          </a:p>
          <a:p>
            <a:endParaRPr lang="nl-NL" dirty="0"/>
          </a:p>
          <a:p>
            <a:r>
              <a:rPr lang="nl-NL" dirty="0"/>
              <a:t>Citaten:</a:t>
            </a:r>
          </a:p>
          <a:p>
            <a:r>
              <a:rPr lang="nl-NL" dirty="0"/>
              <a:t>Ik vind het moeilijk om het bespreekbaar te maken daar het mensen kan afschrikken</a:t>
            </a:r>
          </a:p>
          <a:p>
            <a:r>
              <a:rPr lang="nl-NL" dirty="0"/>
              <a:t>Als je vertelt dat je een nierziekte hebt, haken ze af.</a:t>
            </a:r>
          </a:p>
          <a:p>
            <a:r>
              <a:rPr lang="nl-NL" dirty="0"/>
              <a:t>Als je zegt tegen je date dat je dialyseert, haken ze meteen af</a:t>
            </a:r>
          </a:p>
          <a:p>
            <a:endParaRPr lang="nl-NL" dirty="0"/>
          </a:p>
          <a:p>
            <a:r>
              <a:rPr lang="nl-NL" dirty="0"/>
              <a:t>Tip:</a:t>
            </a:r>
          </a:p>
          <a:p>
            <a:r>
              <a:rPr lang="nl-NL" dirty="0"/>
              <a:t>Dicht bij jezelf blijven en als een ander je nierziekte niet accepteert is hij of zij jou niet waard</a:t>
            </a:r>
          </a:p>
        </p:txBody>
      </p:sp>
      <p:sp>
        <p:nvSpPr>
          <p:cNvPr id="4" name="Tijdelijke aanduiding voor dianummer 3"/>
          <p:cNvSpPr>
            <a:spLocks noGrp="1"/>
          </p:cNvSpPr>
          <p:nvPr>
            <p:ph type="sldNum" sz="quarter" idx="5"/>
          </p:nvPr>
        </p:nvSpPr>
        <p:spPr/>
        <p:txBody>
          <a:bodyPr/>
          <a:lstStyle/>
          <a:p>
            <a:fld id="{E3A5A0C4-F4EA-454A-8A16-2F0D4C100A46}" type="slidenum">
              <a:rPr lang="nl-NL" smtClean="0"/>
              <a:t>26</a:t>
            </a:fld>
            <a:endParaRPr lang="nl-NL"/>
          </a:p>
        </p:txBody>
      </p:sp>
    </p:spTree>
    <p:extLst>
      <p:ext uri="{BB962C8B-B14F-4D97-AF65-F5344CB8AC3E}">
        <p14:creationId xmlns:p14="http://schemas.microsoft.com/office/powerpoint/2010/main" val="4210171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Hoeveel last op het gebied van daten en/of het aangaan van een romantische relatie in het afgelopen jaar?</a:t>
            </a:r>
          </a:p>
          <a:p>
            <a:r>
              <a:rPr lang="nl-NL" dirty="0"/>
              <a:t>Veel last en heel veel last is 48%</a:t>
            </a:r>
          </a:p>
        </p:txBody>
      </p:sp>
      <p:sp>
        <p:nvSpPr>
          <p:cNvPr id="4" name="Tijdelijke aanduiding voor dianummer 3"/>
          <p:cNvSpPr>
            <a:spLocks noGrp="1"/>
          </p:cNvSpPr>
          <p:nvPr>
            <p:ph type="sldNum" sz="quarter" idx="5"/>
          </p:nvPr>
        </p:nvSpPr>
        <p:spPr/>
        <p:txBody>
          <a:bodyPr/>
          <a:lstStyle/>
          <a:p>
            <a:fld id="{E3A5A0C4-F4EA-454A-8A16-2F0D4C100A46}" type="slidenum">
              <a:rPr lang="nl-NL" smtClean="0"/>
              <a:t>27</a:t>
            </a:fld>
            <a:endParaRPr lang="nl-NL"/>
          </a:p>
        </p:txBody>
      </p:sp>
    </p:spTree>
    <p:extLst>
      <p:ext uri="{BB962C8B-B14F-4D97-AF65-F5344CB8AC3E}">
        <p14:creationId xmlns:p14="http://schemas.microsoft.com/office/powerpoint/2010/main" val="24991475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3A5A0C4-F4EA-454A-8A16-2F0D4C100A46}" type="slidenum">
              <a:rPr lang="nl-NL" smtClean="0"/>
              <a:t>28</a:t>
            </a:fld>
            <a:endParaRPr lang="nl-NL"/>
          </a:p>
        </p:txBody>
      </p:sp>
    </p:spTree>
    <p:extLst>
      <p:ext uri="{BB962C8B-B14F-4D97-AF65-F5344CB8AC3E}">
        <p14:creationId xmlns:p14="http://schemas.microsoft.com/office/powerpoint/2010/main" val="12455462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Bespreek je de problemen die je in jouw relatie ervaart door je nierziekte met jouw behandelend arts of een andere zorgverlener?</a:t>
            </a:r>
          </a:p>
          <a:p>
            <a:r>
              <a:rPr lang="nl-NL" dirty="0"/>
              <a:t>50% nooit</a:t>
            </a:r>
          </a:p>
          <a:p>
            <a:r>
              <a:rPr lang="nl-NL" dirty="0"/>
              <a:t>18% zelden</a:t>
            </a:r>
          </a:p>
        </p:txBody>
      </p:sp>
      <p:sp>
        <p:nvSpPr>
          <p:cNvPr id="4" name="Tijdelijke aanduiding voor dianummer 3"/>
          <p:cNvSpPr>
            <a:spLocks noGrp="1"/>
          </p:cNvSpPr>
          <p:nvPr>
            <p:ph type="sldNum" sz="quarter" idx="5"/>
          </p:nvPr>
        </p:nvSpPr>
        <p:spPr/>
        <p:txBody>
          <a:bodyPr/>
          <a:lstStyle/>
          <a:p>
            <a:fld id="{E3A5A0C4-F4EA-454A-8A16-2F0D4C100A46}" type="slidenum">
              <a:rPr lang="nl-NL" smtClean="0"/>
              <a:t>29</a:t>
            </a:fld>
            <a:endParaRPr lang="nl-NL"/>
          </a:p>
        </p:txBody>
      </p:sp>
    </p:spTree>
    <p:extLst>
      <p:ext uri="{BB962C8B-B14F-4D97-AF65-F5344CB8AC3E}">
        <p14:creationId xmlns:p14="http://schemas.microsoft.com/office/powerpoint/2010/main" val="35989553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Citaten:</a:t>
            </a:r>
          </a:p>
          <a:p>
            <a:r>
              <a:rPr lang="nl-NL" dirty="0"/>
              <a:t>ik hoopte dat dit door het invullen van de PROM lijsten besproken zou worden. Die lijsten zijn nooit besproken. verder vind ik de tijd bij de arts te kort om dit te bespreken</a:t>
            </a:r>
          </a:p>
          <a:p>
            <a:r>
              <a:rPr lang="nl-NL" dirty="0"/>
              <a:t>Hij kan het niet oplossen, denk ik</a:t>
            </a:r>
          </a:p>
          <a:p>
            <a:r>
              <a:rPr lang="nl-NL" dirty="0"/>
              <a:t>Er wordt toch niets mee gedaan</a:t>
            </a:r>
          </a:p>
          <a:p>
            <a:r>
              <a:rPr lang="nl-NL" dirty="0"/>
              <a:t>Gênante vraag</a:t>
            </a:r>
          </a:p>
          <a:p>
            <a:r>
              <a:rPr lang="nl-NL" dirty="0"/>
              <a:t>Arts moet erover beginnen</a:t>
            </a:r>
          </a:p>
          <a:p>
            <a:r>
              <a:rPr lang="nl-NL" dirty="0"/>
              <a:t>Is </a:t>
            </a:r>
            <a:r>
              <a:rPr lang="nl-NL" dirty="0" err="1"/>
              <a:t>privezaak</a:t>
            </a:r>
            <a:endParaRPr lang="nl-NL" dirty="0"/>
          </a:p>
          <a:p>
            <a:r>
              <a:rPr lang="nl-NL" dirty="0"/>
              <a:t>Ik kan het niet eens met mijn partner bespreken</a:t>
            </a:r>
          </a:p>
          <a:p>
            <a:r>
              <a:rPr lang="nl-NL" dirty="0"/>
              <a:t>Ligt te gevoelig</a:t>
            </a:r>
          </a:p>
          <a:p>
            <a:r>
              <a:rPr lang="nl-NL" dirty="0"/>
              <a:t>Mijn arts gaat mijn partner niet kunnen veranderen en ik heb zelf geen issues met mijzelf</a:t>
            </a:r>
          </a:p>
          <a:p>
            <a:r>
              <a:rPr lang="nl-NL" dirty="0"/>
              <a:t>Durf ik niet. </a:t>
            </a:r>
          </a:p>
          <a:p>
            <a:endParaRPr lang="nl-NL" dirty="0"/>
          </a:p>
          <a:p>
            <a:r>
              <a:rPr lang="nl-NL" dirty="0"/>
              <a:t>Citaat partner:</a:t>
            </a:r>
          </a:p>
          <a:p>
            <a:r>
              <a:rPr lang="nl-NL" dirty="0"/>
              <a:t>Er is door geen enkele zorgverlener ooit gevraagd of erotiek of seksualiteit nog wel aan de orde is of OK is. Zelf ben ik er als partner nooit over begonnen, omdat dit als een soort verwijt gezien kon worden</a:t>
            </a:r>
          </a:p>
        </p:txBody>
      </p:sp>
      <p:sp>
        <p:nvSpPr>
          <p:cNvPr id="4" name="Tijdelijke aanduiding voor dianummer 3"/>
          <p:cNvSpPr>
            <a:spLocks noGrp="1"/>
          </p:cNvSpPr>
          <p:nvPr>
            <p:ph type="sldNum" sz="quarter" idx="5"/>
          </p:nvPr>
        </p:nvSpPr>
        <p:spPr/>
        <p:txBody>
          <a:bodyPr/>
          <a:lstStyle/>
          <a:p>
            <a:fld id="{E3A5A0C4-F4EA-454A-8A16-2F0D4C100A46}" type="slidenum">
              <a:rPr lang="nl-NL" smtClean="0"/>
              <a:t>30</a:t>
            </a:fld>
            <a:endParaRPr lang="nl-NL"/>
          </a:p>
        </p:txBody>
      </p:sp>
    </p:spTree>
    <p:extLst>
      <p:ext uri="{BB962C8B-B14F-4D97-AF65-F5344CB8AC3E}">
        <p14:creationId xmlns:p14="http://schemas.microsoft.com/office/powerpoint/2010/main" val="3007603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t>www.sickandsex.nl</a:t>
            </a:r>
          </a:p>
          <a:p>
            <a:endParaRPr lang="nl-NL" dirty="0"/>
          </a:p>
        </p:txBody>
      </p:sp>
      <p:sp>
        <p:nvSpPr>
          <p:cNvPr id="4" name="Tijdelijke aanduiding voor dianummer 3"/>
          <p:cNvSpPr>
            <a:spLocks noGrp="1"/>
          </p:cNvSpPr>
          <p:nvPr>
            <p:ph type="sldNum" sz="quarter" idx="5"/>
          </p:nvPr>
        </p:nvSpPr>
        <p:spPr/>
        <p:txBody>
          <a:bodyPr/>
          <a:lstStyle/>
          <a:p>
            <a:fld id="{E3A5A0C4-F4EA-454A-8A16-2F0D4C100A46}" type="slidenum">
              <a:rPr lang="nl-NL" smtClean="0"/>
              <a:t>31</a:t>
            </a:fld>
            <a:endParaRPr lang="nl-NL"/>
          </a:p>
        </p:txBody>
      </p:sp>
    </p:spTree>
    <p:extLst>
      <p:ext uri="{BB962C8B-B14F-4D97-AF65-F5344CB8AC3E}">
        <p14:creationId xmlns:p14="http://schemas.microsoft.com/office/powerpoint/2010/main" val="728381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Niet alleen bij nierpatiënten maar ook bij gezonde patiënten.</a:t>
            </a:r>
          </a:p>
        </p:txBody>
      </p:sp>
      <p:sp>
        <p:nvSpPr>
          <p:cNvPr id="4" name="Tijdelijke aanduiding voor dianummer 3"/>
          <p:cNvSpPr>
            <a:spLocks noGrp="1"/>
          </p:cNvSpPr>
          <p:nvPr>
            <p:ph type="sldNum" sz="quarter" idx="5"/>
          </p:nvPr>
        </p:nvSpPr>
        <p:spPr/>
        <p:txBody>
          <a:bodyPr/>
          <a:lstStyle/>
          <a:p>
            <a:fld id="{E3A5A0C4-F4EA-454A-8A16-2F0D4C100A46}" type="slidenum">
              <a:rPr lang="nl-NL" smtClean="0"/>
              <a:t>3</a:t>
            </a:fld>
            <a:endParaRPr lang="nl-NL"/>
          </a:p>
        </p:txBody>
      </p:sp>
    </p:spTree>
    <p:extLst>
      <p:ext uri="{BB962C8B-B14F-4D97-AF65-F5344CB8AC3E}">
        <p14:creationId xmlns:p14="http://schemas.microsoft.com/office/powerpoint/2010/main" val="13632749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3A5A0C4-F4EA-454A-8A16-2F0D4C100A46}" type="slidenum">
              <a:rPr lang="nl-NL" smtClean="0"/>
              <a:t>32</a:t>
            </a:fld>
            <a:endParaRPr lang="nl-NL"/>
          </a:p>
        </p:txBody>
      </p:sp>
    </p:spTree>
    <p:extLst>
      <p:ext uri="{BB962C8B-B14F-4D97-AF65-F5344CB8AC3E}">
        <p14:creationId xmlns:p14="http://schemas.microsoft.com/office/powerpoint/2010/main" val="2517975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December 2022 Trends in nierfunctievervanging in Nederland</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Meest voorkomende symptomen (staat op de negende plek)</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45,3% mannen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33,8 % vrouwen</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Overige problemen hebben ook invloed op seksualiteit en intimiteit</a:t>
            </a:r>
          </a:p>
          <a:p>
            <a:endParaRPr lang="nl-NL" dirty="0"/>
          </a:p>
        </p:txBody>
      </p:sp>
      <p:sp>
        <p:nvSpPr>
          <p:cNvPr id="4" name="Tijdelijke aanduiding voor dianummer 3"/>
          <p:cNvSpPr>
            <a:spLocks noGrp="1"/>
          </p:cNvSpPr>
          <p:nvPr>
            <p:ph type="sldNum" sz="quarter" idx="5"/>
          </p:nvPr>
        </p:nvSpPr>
        <p:spPr/>
        <p:txBody>
          <a:bodyPr/>
          <a:lstStyle/>
          <a:p>
            <a:fld id="{E3A5A0C4-F4EA-454A-8A16-2F0D4C100A46}" type="slidenum">
              <a:rPr lang="nl-NL" smtClean="0"/>
              <a:t>5</a:t>
            </a:fld>
            <a:endParaRPr lang="nl-NL"/>
          </a:p>
        </p:txBody>
      </p:sp>
    </p:spTree>
    <p:extLst>
      <p:ext uri="{BB962C8B-B14F-4D97-AF65-F5344CB8AC3E}">
        <p14:creationId xmlns:p14="http://schemas.microsoft.com/office/powerpoint/2010/main" val="1176105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December 2022 Trends in nierfunctievervanging in Nederland</a:t>
            </a:r>
          </a:p>
          <a:p>
            <a:r>
              <a:rPr lang="nl-NL" dirty="0"/>
              <a:t>Score 1-5</a:t>
            </a:r>
          </a:p>
          <a:p>
            <a:r>
              <a:rPr lang="nl-NL" dirty="0"/>
              <a:t>Zwaarst ervaren (op nummer 1 en 4)</a:t>
            </a:r>
          </a:p>
          <a:p>
            <a:endParaRPr lang="nl-NL" dirty="0"/>
          </a:p>
          <a:p>
            <a:r>
              <a:rPr lang="nl-NL" dirty="0"/>
              <a:t>Overige problemen hebben ook invloed op seksualiteit en intimiteit</a:t>
            </a:r>
          </a:p>
          <a:p>
            <a:endParaRPr lang="nl-NL" dirty="0"/>
          </a:p>
        </p:txBody>
      </p:sp>
      <p:sp>
        <p:nvSpPr>
          <p:cNvPr id="4" name="Tijdelijke aanduiding voor dianummer 3"/>
          <p:cNvSpPr>
            <a:spLocks noGrp="1"/>
          </p:cNvSpPr>
          <p:nvPr>
            <p:ph type="sldNum" sz="quarter" idx="5"/>
          </p:nvPr>
        </p:nvSpPr>
        <p:spPr/>
        <p:txBody>
          <a:bodyPr/>
          <a:lstStyle/>
          <a:p>
            <a:fld id="{E3A5A0C4-F4EA-454A-8A16-2F0D4C100A46}" type="slidenum">
              <a:rPr lang="nl-NL" smtClean="0"/>
              <a:t>6</a:t>
            </a:fld>
            <a:endParaRPr lang="nl-NL"/>
          </a:p>
        </p:txBody>
      </p:sp>
    </p:spTree>
    <p:extLst>
      <p:ext uri="{BB962C8B-B14F-4D97-AF65-F5344CB8AC3E}">
        <p14:creationId xmlns:p14="http://schemas.microsoft.com/office/powerpoint/2010/main" val="3955800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December 2022 Trends in nierfunctievervanging in Nederland</a:t>
            </a:r>
          </a:p>
          <a:p>
            <a:r>
              <a:rPr lang="nl-NL" dirty="0"/>
              <a:t>PROMS bij </a:t>
            </a:r>
            <a:r>
              <a:rPr lang="nl-NL" dirty="0" err="1"/>
              <a:t>tx</a:t>
            </a:r>
            <a:r>
              <a:rPr lang="nl-NL" dirty="0"/>
              <a:t> nog niet landelijk ingevoerd maar is wel in voorbereiding (routekaart transplantatie en donatie)</a:t>
            </a:r>
          </a:p>
          <a:p>
            <a:r>
              <a:rPr lang="nl-NL" dirty="0"/>
              <a:t>Score van 1-5</a:t>
            </a:r>
          </a:p>
          <a:p>
            <a:r>
              <a:rPr lang="nl-NL" dirty="0"/>
              <a:t>Hoogst ervaren last</a:t>
            </a:r>
          </a:p>
        </p:txBody>
      </p:sp>
      <p:sp>
        <p:nvSpPr>
          <p:cNvPr id="4" name="Tijdelijke aanduiding voor dianummer 3"/>
          <p:cNvSpPr>
            <a:spLocks noGrp="1"/>
          </p:cNvSpPr>
          <p:nvPr>
            <p:ph type="sldNum" sz="quarter" idx="5"/>
          </p:nvPr>
        </p:nvSpPr>
        <p:spPr/>
        <p:txBody>
          <a:bodyPr/>
          <a:lstStyle/>
          <a:p>
            <a:fld id="{E3A5A0C4-F4EA-454A-8A16-2F0D4C100A46}" type="slidenum">
              <a:rPr lang="nl-NL" smtClean="0"/>
              <a:t>7</a:t>
            </a:fld>
            <a:endParaRPr lang="nl-NL"/>
          </a:p>
        </p:txBody>
      </p:sp>
    </p:spTree>
    <p:extLst>
      <p:ext uri="{BB962C8B-B14F-4D97-AF65-F5344CB8AC3E}">
        <p14:creationId xmlns:p14="http://schemas.microsoft.com/office/powerpoint/2010/main" val="580921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Nog al wat last 33%</a:t>
            </a:r>
          </a:p>
          <a:p>
            <a:r>
              <a:rPr lang="nl-NL" dirty="0"/>
              <a:t>Veel last 18%</a:t>
            </a:r>
          </a:p>
          <a:p>
            <a:r>
              <a:rPr lang="nl-NL" dirty="0"/>
              <a:t>Heel erg veel last 9%</a:t>
            </a:r>
          </a:p>
          <a:p>
            <a:endParaRPr lang="nl-NL" dirty="0"/>
          </a:p>
        </p:txBody>
      </p:sp>
      <p:sp>
        <p:nvSpPr>
          <p:cNvPr id="4" name="Tijdelijke aanduiding voor dianummer 3"/>
          <p:cNvSpPr>
            <a:spLocks noGrp="1"/>
          </p:cNvSpPr>
          <p:nvPr>
            <p:ph type="sldNum" sz="quarter" idx="5"/>
          </p:nvPr>
        </p:nvSpPr>
        <p:spPr/>
        <p:txBody>
          <a:bodyPr/>
          <a:lstStyle/>
          <a:p>
            <a:fld id="{E3A5A0C4-F4EA-454A-8A16-2F0D4C100A46}" type="slidenum">
              <a:rPr lang="nl-NL" smtClean="0"/>
              <a:t>8</a:t>
            </a:fld>
            <a:endParaRPr lang="nl-NL"/>
          </a:p>
        </p:txBody>
      </p:sp>
    </p:spTree>
    <p:extLst>
      <p:ext uri="{BB962C8B-B14F-4D97-AF65-F5344CB8AC3E}">
        <p14:creationId xmlns:p14="http://schemas.microsoft.com/office/powerpoint/2010/main" val="2054672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Van alle klachten die je ervaart, zijn seksuele klachten één van de drie meest belastende klachten</a:t>
            </a:r>
          </a:p>
          <a:p>
            <a:r>
              <a:rPr lang="nl-NL" dirty="0"/>
              <a:t>55% mee eens</a:t>
            </a:r>
          </a:p>
        </p:txBody>
      </p:sp>
      <p:sp>
        <p:nvSpPr>
          <p:cNvPr id="4" name="Tijdelijke aanduiding voor dianummer 3"/>
          <p:cNvSpPr>
            <a:spLocks noGrp="1"/>
          </p:cNvSpPr>
          <p:nvPr>
            <p:ph type="sldNum" sz="quarter" idx="5"/>
          </p:nvPr>
        </p:nvSpPr>
        <p:spPr/>
        <p:txBody>
          <a:bodyPr/>
          <a:lstStyle/>
          <a:p>
            <a:fld id="{E3A5A0C4-F4EA-454A-8A16-2F0D4C100A46}" type="slidenum">
              <a:rPr lang="nl-NL" smtClean="0"/>
              <a:t>9</a:t>
            </a:fld>
            <a:endParaRPr lang="nl-NL"/>
          </a:p>
        </p:txBody>
      </p:sp>
    </p:spTree>
    <p:extLst>
      <p:ext uri="{BB962C8B-B14F-4D97-AF65-F5344CB8AC3E}">
        <p14:creationId xmlns:p14="http://schemas.microsoft.com/office/powerpoint/2010/main" val="903693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Word je belemmerd in jouw dagelijks leven door je seksuele klachten?</a:t>
            </a:r>
          </a:p>
          <a:p>
            <a:r>
              <a:rPr lang="nl-NL" dirty="0"/>
              <a:t>Ja, ik mis intimiteit (emotionele en fysieke verbondenheid) 38%</a:t>
            </a:r>
          </a:p>
          <a:p>
            <a:r>
              <a:rPr lang="nl-NL" dirty="0"/>
              <a:t>Relatieproblemen met mijn partner 23%</a:t>
            </a:r>
          </a:p>
          <a:p>
            <a:r>
              <a:rPr lang="nl-NL" dirty="0"/>
              <a:t>Mentale klachten 18%</a:t>
            </a:r>
          </a:p>
          <a:p>
            <a:r>
              <a:rPr lang="nl-NL" dirty="0"/>
              <a:t>Andere belemmeringen 12%</a:t>
            </a:r>
          </a:p>
          <a:p>
            <a:endParaRPr lang="nl-NL" dirty="0"/>
          </a:p>
          <a:p>
            <a:r>
              <a:rPr lang="nl-NL" dirty="0"/>
              <a:t>Citaat:</a:t>
            </a:r>
          </a:p>
          <a:p>
            <a:r>
              <a:rPr lang="nl-NL" dirty="0"/>
              <a:t>Voor </a:t>
            </a:r>
            <a:r>
              <a:rPr lang="nl-NL" dirty="0" err="1"/>
              <a:t>sexualiteit</a:t>
            </a:r>
            <a:r>
              <a:rPr lang="nl-NL" dirty="0"/>
              <a:t> en intimiteit heb je een ontspannen hoofd nodig. Mijn hoofd zit vol met denk dingen. Kan het moeilijk uitzetten, ook tijdens. Maak me dan ook al zitten of ik ook ga krijgen.</a:t>
            </a:r>
          </a:p>
          <a:p>
            <a:r>
              <a:rPr lang="nl-NL" dirty="0"/>
              <a:t>Link naar volgende dia</a:t>
            </a:r>
          </a:p>
        </p:txBody>
      </p:sp>
      <p:sp>
        <p:nvSpPr>
          <p:cNvPr id="4" name="Tijdelijke aanduiding voor dianummer 3"/>
          <p:cNvSpPr>
            <a:spLocks noGrp="1"/>
          </p:cNvSpPr>
          <p:nvPr>
            <p:ph type="sldNum" sz="quarter" idx="5"/>
          </p:nvPr>
        </p:nvSpPr>
        <p:spPr/>
        <p:txBody>
          <a:bodyPr/>
          <a:lstStyle/>
          <a:p>
            <a:fld id="{E3A5A0C4-F4EA-454A-8A16-2F0D4C100A46}" type="slidenum">
              <a:rPr lang="nl-NL" smtClean="0"/>
              <a:t>10</a:t>
            </a:fld>
            <a:endParaRPr lang="nl-NL"/>
          </a:p>
        </p:txBody>
      </p:sp>
    </p:spTree>
    <p:extLst>
      <p:ext uri="{BB962C8B-B14F-4D97-AF65-F5344CB8AC3E}">
        <p14:creationId xmlns:p14="http://schemas.microsoft.com/office/powerpoint/2010/main" val="19646624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dia">
    <p:spTree>
      <p:nvGrpSpPr>
        <p:cNvPr id="1" name=""/>
        <p:cNvGrpSpPr/>
        <p:nvPr/>
      </p:nvGrpSpPr>
      <p:grpSpPr>
        <a:xfrm>
          <a:off x="0" y="0"/>
          <a:ext cx="0" cy="0"/>
          <a:chOff x="0" y="0"/>
          <a:chExt cx="0" cy="0"/>
        </a:xfrm>
      </p:grpSpPr>
      <p:sp>
        <p:nvSpPr>
          <p:cNvPr id="7" name="Rechthoek 6"/>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p:cNvSpPr/>
          <p:nvPr/>
        </p:nvSpPr>
        <p:spPr>
          <a:xfrm>
            <a:off x="521500" y="468000"/>
            <a:ext cx="8100000" cy="2905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p:nvPr>
        </p:nvSpPr>
        <p:spPr>
          <a:xfrm>
            <a:off x="846000" y="942026"/>
            <a:ext cx="7452000" cy="533400"/>
          </a:xfrm>
        </p:spPr>
        <p:txBody>
          <a:bodyPr>
            <a:noAutofit/>
          </a:bodyPr>
          <a:lstStyle>
            <a:lvl1pPr>
              <a:defRPr>
                <a:solidFill>
                  <a:schemeClr val="bg2"/>
                </a:solidFill>
              </a:defRPr>
            </a:lvl1pPr>
          </a:lstStyle>
          <a:p>
            <a:r>
              <a:rPr lang="nl-NL"/>
              <a:t>Klik om stijl te bewerken</a:t>
            </a:r>
            <a:endParaRPr lang="nl-NL" dirty="0"/>
          </a:p>
        </p:txBody>
      </p:sp>
      <p:sp>
        <p:nvSpPr>
          <p:cNvPr id="3" name="Ondertitel 2"/>
          <p:cNvSpPr>
            <a:spLocks noGrp="1"/>
          </p:cNvSpPr>
          <p:nvPr>
            <p:ph type="subTitle" idx="1"/>
          </p:nvPr>
        </p:nvSpPr>
        <p:spPr>
          <a:xfrm>
            <a:off x="845540" y="1427086"/>
            <a:ext cx="7452000" cy="533400"/>
          </a:xfrm>
        </p:spPr>
        <p:txBody>
          <a:bodyPr>
            <a:noAutofit/>
          </a:bodyPr>
          <a:lstStyle>
            <a:lvl1pPr marL="0" indent="0" algn="l">
              <a:lnSpc>
                <a:spcPts val="4200"/>
              </a:lnSpc>
              <a:buNone/>
              <a:defRPr sz="40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nl-NL" dirty="0"/>
          </a:p>
        </p:txBody>
      </p:sp>
      <p:sp>
        <p:nvSpPr>
          <p:cNvPr id="11" name="Rechthoek 10"/>
          <p:cNvSpPr/>
          <p:nvPr/>
        </p:nvSpPr>
        <p:spPr>
          <a:xfrm>
            <a:off x="521500" y="3708000"/>
            <a:ext cx="8100000" cy="1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ijdelijke aanduiding voor tekst 13"/>
          <p:cNvSpPr>
            <a:spLocks noGrp="1"/>
          </p:cNvSpPr>
          <p:nvPr>
            <p:ph type="body" sz="quarter" idx="10"/>
          </p:nvPr>
        </p:nvSpPr>
        <p:spPr>
          <a:xfrm>
            <a:off x="846000" y="2657578"/>
            <a:ext cx="5346157" cy="635000"/>
          </a:xfrm>
        </p:spPr>
        <p:txBody>
          <a:bodyPr>
            <a:noAutofit/>
          </a:bodyPr>
          <a:lstStyle>
            <a:lvl1pPr marL="0" indent="0" algn="l">
              <a:buNone/>
              <a:defRPr>
                <a:solidFill>
                  <a:schemeClr val="bg2"/>
                </a:solidFill>
              </a:defRPr>
            </a:lvl1pPr>
          </a:lstStyle>
          <a:p>
            <a:pPr lvl="0"/>
            <a:r>
              <a:rPr lang="nl-NL"/>
              <a:t>Klikken om de tekststijl van het model te bewerken</a:t>
            </a:r>
          </a:p>
        </p:txBody>
      </p:sp>
      <p:pic>
        <p:nvPicPr>
          <p:cNvPr id="17" name="Afbeelding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8000" y="4383446"/>
            <a:ext cx="2440350" cy="304088"/>
          </a:xfrm>
          <a:prstGeom prst="rect">
            <a:avLst/>
          </a:prstGeom>
        </p:spPr>
      </p:pic>
    </p:spTree>
    <p:extLst>
      <p:ext uri="{BB962C8B-B14F-4D97-AF65-F5344CB8AC3E}">
        <p14:creationId xmlns:p14="http://schemas.microsoft.com/office/powerpoint/2010/main" val="1922479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fsluitende dia">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22000" y="788400"/>
            <a:ext cx="8100000" cy="532800"/>
          </a:xfrm>
        </p:spPr>
        <p:txBody>
          <a:bodyPr/>
          <a:lstStyle>
            <a:lvl1pPr>
              <a:defRPr baseline="0"/>
            </a:lvl1pPr>
          </a:lstStyle>
          <a:p>
            <a:r>
              <a:rPr lang="nl-NL" dirty="0"/>
              <a:t>Dank voor uw aandacht</a:t>
            </a:r>
          </a:p>
        </p:txBody>
      </p:sp>
      <p:sp>
        <p:nvSpPr>
          <p:cNvPr id="7" name="Rechthoek 6"/>
          <p:cNvSpPr/>
          <p:nvPr/>
        </p:nvSpPr>
        <p:spPr>
          <a:xfrm>
            <a:off x="0" y="4637505"/>
            <a:ext cx="9144000" cy="50599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59" name="Groep 58"/>
          <p:cNvGrpSpPr/>
          <p:nvPr/>
        </p:nvGrpSpPr>
        <p:grpSpPr>
          <a:xfrm>
            <a:off x="7488238" y="4356100"/>
            <a:ext cx="647700" cy="928688"/>
            <a:chOff x="7488238" y="4356100"/>
            <a:chExt cx="647700" cy="928688"/>
          </a:xfrm>
        </p:grpSpPr>
        <p:sp>
          <p:nvSpPr>
            <p:cNvPr id="33" name="AutoShape 31"/>
            <p:cNvSpPr>
              <a:spLocks noChangeAspect="1" noChangeArrowheads="1" noTextEdit="1"/>
            </p:cNvSpPr>
            <p:nvPr/>
          </p:nvSpPr>
          <p:spPr bwMode="auto">
            <a:xfrm>
              <a:off x="7488238" y="4356100"/>
              <a:ext cx="647700"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4" name="Rectangle 33"/>
            <p:cNvSpPr>
              <a:spLocks noChangeArrowheads="1"/>
            </p:cNvSpPr>
            <p:nvPr/>
          </p:nvSpPr>
          <p:spPr bwMode="auto">
            <a:xfrm>
              <a:off x="7488238" y="4356100"/>
              <a:ext cx="647700" cy="787400"/>
            </a:xfrm>
            <a:prstGeom prst="rect">
              <a:avLst/>
            </a:prstGeom>
            <a:solidFill>
              <a:srgbClr val="00AF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5" name="Freeform 34"/>
            <p:cNvSpPr>
              <a:spLocks noEditPoints="1"/>
            </p:cNvSpPr>
            <p:nvPr/>
          </p:nvSpPr>
          <p:spPr bwMode="auto">
            <a:xfrm>
              <a:off x="7608888" y="4745038"/>
              <a:ext cx="39688" cy="39688"/>
            </a:xfrm>
            <a:custGeom>
              <a:avLst/>
              <a:gdLst>
                <a:gd name="T0" fmla="*/ 58 w 62"/>
                <a:gd name="T1" fmla="*/ 2 h 62"/>
                <a:gd name="T2" fmla="*/ 57 w 62"/>
                <a:gd name="T3" fmla="*/ 6 h 62"/>
                <a:gd name="T4" fmla="*/ 7 w 62"/>
                <a:gd name="T5" fmla="*/ 4 h 62"/>
                <a:gd name="T6" fmla="*/ 3 w 62"/>
                <a:gd name="T7" fmla="*/ 0 h 62"/>
                <a:gd name="T8" fmla="*/ 0 w 62"/>
                <a:gd name="T9" fmla="*/ 0 h 62"/>
                <a:gd name="T10" fmla="*/ 0 w 62"/>
                <a:gd name="T11" fmla="*/ 31 h 62"/>
                <a:gd name="T12" fmla="*/ 32 w 62"/>
                <a:gd name="T13" fmla="*/ 62 h 62"/>
                <a:gd name="T14" fmla="*/ 61 w 62"/>
                <a:gd name="T15" fmla="*/ 28 h 62"/>
                <a:gd name="T16" fmla="*/ 62 w 62"/>
                <a:gd name="T17" fmla="*/ 2 h 62"/>
                <a:gd name="T18" fmla="*/ 58 w 62"/>
                <a:gd name="T19" fmla="*/ 2 h 62"/>
                <a:gd name="T20" fmla="*/ 52 w 62"/>
                <a:gd name="T21" fmla="*/ 32 h 62"/>
                <a:gd name="T22" fmla="*/ 32 w 62"/>
                <a:gd name="T23" fmla="*/ 49 h 62"/>
                <a:gd name="T24" fmla="*/ 7 w 62"/>
                <a:gd name="T25" fmla="*/ 29 h 62"/>
                <a:gd name="T26" fmla="*/ 7 w 62"/>
                <a:gd name="T27" fmla="*/ 17 h 62"/>
                <a:gd name="T28" fmla="*/ 53 w 62"/>
                <a:gd name="T29" fmla="*/ 19 h 62"/>
                <a:gd name="T30" fmla="*/ 52 w 62"/>
                <a:gd name="T31"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 h="62">
                  <a:moveTo>
                    <a:pt x="58" y="2"/>
                  </a:moveTo>
                  <a:cubicBezTo>
                    <a:pt x="57" y="6"/>
                    <a:pt x="57" y="6"/>
                    <a:pt x="57" y="6"/>
                  </a:cubicBezTo>
                  <a:cubicBezTo>
                    <a:pt x="7" y="4"/>
                    <a:pt x="7" y="4"/>
                    <a:pt x="7" y="4"/>
                  </a:cubicBezTo>
                  <a:cubicBezTo>
                    <a:pt x="3" y="0"/>
                    <a:pt x="3" y="0"/>
                    <a:pt x="3" y="0"/>
                  </a:cubicBezTo>
                  <a:cubicBezTo>
                    <a:pt x="0" y="0"/>
                    <a:pt x="0" y="0"/>
                    <a:pt x="0" y="0"/>
                  </a:cubicBezTo>
                  <a:cubicBezTo>
                    <a:pt x="0" y="31"/>
                    <a:pt x="0" y="31"/>
                    <a:pt x="0" y="31"/>
                  </a:cubicBezTo>
                  <a:cubicBezTo>
                    <a:pt x="0" y="45"/>
                    <a:pt x="13" y="62"/>
                    <a:pt x="32" y="62"/>
                  </a:cubicBezTo>
                  <a:cubicBezTo>
                    <a:pt x="51" y="61"/>
                    <a:pt x="59" y="44"/>
                    <a:pt x="61" y="28"/>
                  </a:cubicBezTo>
                  <a:cubicBezTo>
                    <a:pt x="62" y="2"/>
                    <a:pt x="62" y="2"/>
                    <a:pt x="62" y="2"/>
                  </a:cubicBezTo>
                  <a:lnTo>
                    <a:pt x="58" y="2"/>
                  </a:lnTo>
                  <a:close/>
                  <a:moveTo>
                    <a:pt x="52" y="32"/>
                  </a:moveTo>
                  <a:cubicBezTo>
                    <a:pt x="51" y="39"/>
                    <a:pt x="43" y="48"/>
                    <a:pt x="32" y="49"/>
                  </a:cubicBezTo>
                  <a:cubicBezTo>
                    <a:pt x="18" y="49"/>
                    <a:pt x="8" y="38"/>
                    <a:pt x="7" y="29"/>
                  </a:cubicBezTo>
                  <a:cubicBezTo>
                    <a:pt x="7" y="20"/>
                    <a:pt x="7" y="17"/>
                    <a:pt x="7" y="17"/>
                  </a:cubicBezTo>
                  <a:cubicBezTo>
                    <a:pt x="53" y="19"/>
                    <a:pt x="53" y="19"/>
                    <a:pt x="53" y="19"/>
                  </a:cubicBezTo>
                  <a:cubicBezTo>
                    <a:pt x="53" y="24"/>
                    <a:pt x="54" y="27"/>
                    <a:pt x="52" y="3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6" name="Freeform 35"/>
            <p:cNvSpPr>
              <a:spLocks/>
            </p:cNvSpPr>
            <p:nvPr/>
          </p:nvSpPr>
          <p:spPr bwMode="auto">
            <a:xfrm>
              <a:off x="7621588" y="4824413"/>
              <a:ext cx="41275" cy="26988"/>
            </a:xfrm>
            <a:custGeom>
              <a:avLst/>
              <a:gdLst>
                <a:gd name="T0" fmla="*/ 0 w 26"/>
                <a:gd name="T1" fmla="*/ 9 h 17"/>
                <a:gd name="T2" fmla="*/ 4 w 26"/>
                <a:gd name="T3" fmla="*/ 17 h 17"/>
                <a:gd name="T4" fmla="*/ 5 w 26"/>
                <a:gd name="T5" fmla="*/ 16 h 17"/>
                <a:gd name="T6" fmla="*/ 4 w 26"/>
                <a:gd name="T7" fmla="*/ 14 h 17"/>
                <a:gd name="T8" fmla="*/ 23 w 26"/>
                <a:gd name="T9" fmla="*/ 6 h 17"/>
                <a:gd name="T10" fmla="*/ 24 w 26"/>
                <a:gd name="T11" fmla="*/ 7 h 17"/>
                <a:gd name="T12" fmla="*/ 26 w 26"/>
                <a:gd name="T13" fmla="*/ 6 h 17"/>
                <a:gd name="T14" fmla="*/ 22 w 26"/>
                <a:gd name="T15" fmla="*/ 0 h 17"/>
                <a:gd name="T16" fmla="*/ 21 w 26"/>
                <a:gd name="T17" fmla="*/ 0 h 17"/>
                <a:gd name="T18" fmla="*/ 21 w 26"/>
                <a:gd name="T19" fmla="*/ 2 h 17"/>
                <a:gd name="T20" fmla="*/ 3 w 26"/>
                <a:gd name="T21" fmla="*/ 10 h 17"/>
                <a:gd name="T22" fmla="*/ 1 w 26"/>
                <a:gd name="T23" fmla="*/ 9 h 17"/>
                <a:gd name="T24" fmla="*/ 0 w 26"/>
                <a:gd name="T25"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17">
                  <a:moveTo>
                    <a:pt x="0" y="9"/>
                  </a:moveTo>
                  <a:lnTo>
                    <a:pt x="4" y="17"/>
                  </a:lnTo>
                  <a:lnTo>
                    <a:pt x="5" y="16"/>
                  </a:lnTo>
                  <a:lnTo>
                    <a:pt x="4" y="14"/>
                  </a:lnTo>
                  <a:lnTo>
                    <a:pt x="23" y="6"/>
                  </a:lnTo>
                  <a:lnTo>
                    <a:pt x="24" y="7"/>
                  </a:lnTo>
                  <a:lnTo>
                    <a:pt x="26" y="6"/>
                  </a:lnTo>
                  <a:lnTo>
                    <a:pt x="22" y="0"/>
                  </a:lnTo>
                  <a:lnTo>
                    <a:pt x="21" y="0"/>
                  </a:lnTo>
                  <a:lnTo>
                    <a:pt x="21" y="2"/>
                  </a:lnTo>
                  <a:lnTo>
                    <a:pt x="3" y="10"/>
                  </a:lnTo>
                  <a:lnTo>
                    <a:pt x="1" y="9"/>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7" name="Freeform 36"/>
            <p:cNvSpPr>
              <a:spLocks/>
            </p:cNvSpPr>
            <p:nvPr/>
          </p:nvSpPr>
          <p:spPr bwMode="auto">
            <a:xfrm>
              <a:off x="7612063" y="4787900"/>
              <a:ext cx="42863" cy="41275"/>
            </a:xfrm>
            <a:custGeom>
              <a:avLst/>
              <a:gdLst>
                <a:gd name="T0" fmla="*/ 31 w 67"/>
                <a:gd name="T1" fmla="*/ 60 h 65"/>
                <a:gd name="T2" fmla="*/ 31 w 67"/>
                <a:gd name="T3" fmla="*/ 62 h 65"/>
                <a:gd name="T4" fmla="*/ 17 w 67"/>
                <a:gd name="T5" fmla="*/ 65 h 65"/>
                <a:gd name="T6" fmla="*/ 5 w 67"/>
                <a:gd name="T7" fmla="*/ 45 h 65"/>
                <a:gd name="T8" fmla="*/ 26 w 67"/>
                <a:gd name="T9" fmla="*/ 7 h 65"/>
                <a:gd name="T10" fmla="*/ 65 w 67"/>
                <a:gd name="T11" fmla="*/ 32 h 65"/>
                <a:gd name="T12" fmla="*/ 67 w 67"/>
                <a:gd name="T13" fmla="*/ 47 h 65"/>
                <a:gd name="T14" fmla="*/ 55 w 67"/>
                <a:gd name="T15" fmla="*/ 50 h 65"/>
                <a:gd name="T16" fmla="*/ 54 w 67"/>
                <a:gd name="T17" fmla="*/ 48 h 65"/>
                <a:gd name="T18" fmla="*/ 58 w 67"/>
                <a:gd name="T19" fmla="*/ 31 h 65"/>
                <a:gd name="T20" fmla="*/ 36 w 67"/>
                <a:gd name="T21" fmla="*/ 19 h 65"/>
                <a:gd name="T22" fmla="*/ 43 w 67"/>
                <a:gd name="T23" fmla="*/ 48 h 65"/>
                <a:gd name="T24" fmla="*/ 48 w 67"/>
                <a:gd name="T25" fmla="*/ 50 h 65"/>
                <a:gd name="T26" fmla="*/ 48 w 67"/>
                <a:gd name="T27" fmla="*/ 52 h 65"/>
                <a:gd name="T28" fmla="*/ 35 w 67"/>
                <a:gd name="T29" fmla="*/ 56 h 65"/>
                <a:gd name="T30" fmla="*/ 34 w 67"/>
                <a:gd name="T31" fmla="*/ 53 h 65"/>
                <a:gd name="T32" fmla="*/ 36 w 67"/>
                <a:gd name="T33" fmla="*/ 50 h 65"/>
                <a:gd name="T34" fmla="*/ 28 w 67"/>
                <a:gd name="T35" fmla="*/ 22 h 65"/>
                <a:gd name="T36" fmla="*/ 11 w 67"/>
                <a:gd name="T37" fmla="*/ 44 h 65"/>
                <a:gd name="T38" fmla="*/ 31 w 67"/>
                <a:gd name="T39" fmla="*/ 6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 h="65">
                  <a:moveTo>
                    <a:pt x="31" y="60"/>
                  </a:moveTo>
                  <a:cubicBezTo>
                    <a:pt x="31" y="62"/>
                    <a:pt x="31" y="62"/>
                    <a:pt x="31" y="62"/>
                  </a:cubicBezTo>
                  <a:cubicBezTo>
                    <a:pt x="17" y="65"/>
                    <a:pt x="17" y="65"/>
                    <a:pt x="17" y="65"/>
                  </a:cubicBezTo>
                  <a:cubicBezTo>
                    <a:pt x="10" y="60"/>
                    <a:pt x="6" y="54"/>
                    <a:pt x="5" y="45"/>
                  </a:cubicBezTo>
                  <a:cubicBezTo>
                    <a:pt x="0" y="29"/>
                    <a:pt x="5" y="13"/>
                    <a:pt x="26" y="7"/>
                  </a:cubicBezTo>
                  <a:cubicBezTo>
                    <a:pt x="51" y="0"/>
                    <a:pt x="60" y="14"/>
                    <a:pt x="65" y="32"/>
                  </a:cubicBezTo>
                  <a:cubicBezTo>
                    <a:pt x="66" y="37"/>
                    <a:pt x="66" y="41"/>
                    <a:pt x="67" y="47"/>
                  </a:cubicBezTo>
                  <a:cubicBezTo>
                    <a:pt x="55" y="50"/>
                    <a:pt x="55" y="50"/>
                    <a:pt x="55" y="50"/>
                  </a:cubicBezTo>
                  <a:cubicBezTo>
                    <a:pt x="54" y="48"/>
                    <a:pt x="54" y="48"/>
                    <a:pt x="54" y="48"/>
                  </a:cubicBezTo>
                  <a:cubicBezTo>
                    <a:pt x="58" y="44"/>
                    <a:pt x="60" y="37"/>
                    <a:pt x="58" y="31"/>
                  </a:cubicBezTo>
                  <a:cubicBezTo>
                    <a:pt x="56" y="21"/>
                    <a:pt x="45" y="16"/>
                    <a:pt x="36" y="19"/>
                  </a:cubicBezTo>
                  <a:cubicBezTo>
                    <a:pt x="43" y="48"/>
                    <a:pt x="43" y="48"/>
                    <a:pt x="43" y="48"/>
                  </a:cubicBezTo>
                  <a:cubicBezTo>
                    <a:pt x="48" y="50"/>
                    <a:pt x="48" y="50"/>
                    <a:pt x="48" y="50"/>
                  </a:cubicBezTo>
                  <a:cubicBezTo>
                    <a:pt x="48" y="52"/>
                    <a:pt x="48" y="52"/>
                    <a:pt x="48" y="52"/>
                  </a:cubicBezTo>
                  <a:cubicBezTo>
                    <a:pt x="35" y="56"/>
                    <a:pt x="35" y="56"/>
                    <a:pt x="35" y="56"/>
                  </a:cubicBezTo>
                  <a:cubicBezTo>
                    <a:pt x="34" y="53"/>
                    <a:pt x="34" y="53"/>
                    <a:pt x="34" y="53"/>
                  </a:cubicBezTo>
                  <a:cubicBezTo>
                    <a:pt x="36" y="50"/>
                    <a:pt x="36" y="50"/>
                    <a:pt x="36" y="50"/>
                  </a:cubicBezTo>
                  <a:cubicBezTo>
                    <a:pt x="28" y="22"/>
                    <a:pt x="28" y="22"/>
                    <a:pt x="28" y="22"/>
                  </a:cubicBezTo>
                  <a:cubicBezTo>
                    <a:pt x="17" y="22"/>
                    <a:pt x="9" y="33"/>
                    <a:pt x="11" y="44"/>
                  </a:cubicBezTo>
                  <a:cubicBezTo>
                    <a:pt x="13" y="51"/>
                    <a:pt x="21" y="59"/>
                    <a:pt x="31" y="6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8" name="Freeform 37"/>
            <p:cNvSpPr>
              <a:spLocks/>
            </p:cNvSpPr>
            <p:nvPr/>
          </p:nvSpPr>
          <p:spPr bwMode="auto">
            <a:xfrm>
              <a:off x="7624763" y="4732338"/>
              <a:ext cx="9525" cy="9525"/>
            </a:xfrm>
            <a:custGeom>
              <a:avLst/>
              <a:gdLst>
                <a:gd name="T0" fmla="*/ 1 w 17"/>
                <a:gd name="T1" fmla="*/ 11 h 16"/>
                <a:gd name="T2" fmla="*/ 5 w 17"/>
                <a:gd name="T3" fmla="*/ 1 h 16"/>
                <a:gd name="T4" fmla="*/ 15 w 17"/>
                <a:gd name="T5" fmla="*/ 4 h 16"/>
                <a:gd name="T6" fmla="*/ 11 w 17"/>
                <a:gd name="T7" fmla="*/ 14 h 16"/>
                <a:gd name="T8" fmla="*/ 1 w 17"/>
                <a:gd name="T9" fmla="*/ 11 h 16"/>
              </a:gdLst>
              <a:ahLst/>
              <a:cxnLst>
                <a:cxn ang="0">
                  <a:pos x="T0" y="T1"/>
                </a:cxn>
                <a:cxn ang="0">
                  <a:pos x="T2" y="T3"/>
                </a:cxn>
                <a:cxn ang="0">
                  <a:pos x="T4" y="T5"/>
                </a:cxn>
                <a:cxn ang="0">
                  <a:pos x="T6" y="T7"/>
                </a:cxn>
                <a:cxn ang="0">
                  <a:pos x="T8" y="T9"/>
                </a:cxn>
              </a:cxnLst>
              <a:rect l="0" t="0" r="r" b="b"/>
              <a:pathLst>
                <a:path w="17" h="16">
                  <a:moveTo>
                    <a:pt x="1" y="11"/>
                  </a:moveTo>
                  <a:cubicBezTo>
                    <a:pt x="0" y="7"/>
                    <a:pt x="1" y="3"/>
                    <a:pt x="5" y="1"/>
                  </a:cubicBezTo>
                  <a:cubicBezTo>
                    <a:pt x="9" y="0"/>
                    <a:pt x="13" y="1"/>
                    <a:pt x="15" y="4"/>
                  </a:cubicBezTo>
                  <a:cubicBezTo>
                    <a:pt x="17" y="7"/>
                    <a:pt x="15" y="12"/>
                    <a:pt x="11" y="14"/>
                  </a:cubicBezTo>
                  <a:cubicBezTo>
                    <a:pt x="7" y="16"/>
                    <a:pt x="3" y="14"/>
                    <a:pt x="1"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9" name="Freeform 38"/>
            <p:cNvSpPr>
              <a:spLocks/>
            </p:cNvSpPr>
            <p:nvPr/>
          </p:nvSpPr>
          <p:spPr bwMode="auto">
            <a:xfrm>
              <a:off x="7650163" y="4846638"/>
              <a:ext cx="9525" cy="9525"/>
            </a:xfrm>
            <a:custGeom>
              <a:avLst/>
              <a:gdLst>
                <a:gd name="T0" fmla="*/ 1 w 15"/>
                <a:gd name="T1" fmla="*/ 11 h 16"/>
                <a:gd name="T2" fmla="*/ 3 w 15"/>
                <a:gd name="T3" fmla="*/ 2 h 16"/>
                <a:gd name="T4" fmla="*/ 14 w 15"/>
                <a:gd name="T5" fmla="*/ 6 h 16"/>
                <a:gd name="T6" fmla="*/ 10 w 15"/>
                <a:gd name="T7" fmla="*/ 15 h 16"/>
                <a:gd name="T8" fmla="*/ 1 w 15"/>
                <a:gd name="T9" fmla="*/ 11 h 16"/>
              </a:gdLst>
              <a:ahLst/>
              <a:cxnLst>
                <a:cxn ang="0">
                  <a:pos x="T0" y="T1"/>
                </a:cxn>
                <a:cxn ang="0">
                  <a:pos x="T2" y="T3"/>
                </a:cxn>
                <a:cxn ang="0">
                  <a:pos x="T4" y="T5"/>
                </a:cxn>
                <a:cxn ang="0">
                  <a:pos x="T6" y="T7"/>
                </a:cxn>
                <a:cxn ang="0">
                  <a:pos x="T8" y="T9"/>
                </a:cxn>
              </a:cxnLst>
              <a:rect l="0" t="0" r="r" b="b"/>
              <a:pathLst>
                <a:path w="15" h="16">
                  <a:moveTo>
                    <a:pt x="1" y="11"/>
                  </a:moveTo>
                  <a:cubicBezTo>
                    <a:pt x="0" y="8"/>
                    <a:pt x="1" y="3"/>
                    <a:pt x="3" y="2"/>
                  </a:cubicBezTo>
                  <a:cubicBezTo>
                    <a:pt x="6" y="0"/>
                    <a:pt x="11" y="2"/>
                    <a:pt x="14" y="6"/>
                  </a:cubicBezTo>
                  <a:cubicBezTo>
                    <a:pt x="15" y="9"/>
                    <a:pt x="14" y="13"/>
                    <a:pt x="10" y="15"/>
                  </a:cubicBezTo>
                  <a:cubicBezTo>
                    <a:pt x="7" y="16"/>
                    <a:pt x="3" y="15"/>
                    <a:pt x="1"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0" name="Freeform 39"/>
            <p:cNvSpPr>
              <a:spLocks/>
            </p:cNvSpPr>
            <p:nvPr/>
          </p:nvSpPr>
          <p:spPr bwMode="auto">
            <a:xfrm>
              <a:off x="7870826" y="4930775"/>
              <a:ext cx="11113" cy="11113"/>
            </a:xfrm>
            <a:custGeom>
              <a:avLst/>
              <a:gdLst>
                <a:gd name="T0" fmla="*/ 2 w 16"/>
                <a:gd name="T1" fmla="*/ 11 h 16"/>
                <a:gd name="T2" fmla="*/ 6 w 16"/>
                <a:gd name="T3" fmla="*/ 1 h 16"/>
                <a:gd name="T4" fmla="*/ 15 w 16"/>
                <a:gd name="T5" fmla="*/ 5 h 16"/>
                <a:gd name="T6" fmla="*/ 11 w 16"/>
                <a:gd name="T7" fmla="*/ 14 h 16"/>
                <a:gd name="T8" fmla="*/ 2 w 16"/>
                <a:gd name="T9" fmla="*/ 11 h 16"/>
              </a:gdLst>
              <a:ahLst/>
              <a:cxnLst>
                <a:cxn ang="0">
                  <a:pos x="T0" y="T1"/>
                </a:cxn>
                <a:cxn ang="0">
                  <a:pos x="T2" y="T3"/>
                </a:cxn>
                <a:cxn ang="0">
                  <a:pos x="T4" y="T5"/>
                </a:cxn>
                <a:cxn ang="0">
                  <a:pos x="T6" y="T7"/>
                </a:cxn>
                <a:cxn ang="0">
                  <a:pos x="T8" y="T9"/>
                </a:cxn>
              </a:cxnLst>
              <a:rect l="0" t="0" r="r" b="b"/>
              <a:pathLst>
                <a:path w="16" h="16">
                  <a:moveTo>
                    <a:pt x="2" y="11"/>
                  </a:moveTo>
                  <a:cubicBezTo>
                    <a:pt x="0" y="7"/>
                    <a:pt x="2" y="3"/>
                    <a:pt x="6" y="1"/>
                  </a:cubicBezTo>
                  <a:cubicBezTo>
                    <a:pt x="9" y="0"/>
                    <a:pt x="13" y="1"/>
                    <a:pt x="15" y="5"/>
                  </a:cubicBezTo>
                  <a:cubicBezTo>
                    <a:pt x="16" y="8"/>
                    <a:pt x="15" y="12"/>
                    <a:pt x="11" y="14"/>
                  </a:cubicBezTo>
                  <a:cubicBezTo>
                    <a:pt x="8" y="16"/>
                    <a:pt x="4" y="14"/>
                    <a:pt x="2"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1" name="Freeform 40"/>
            <p:cNvSpPr>
              <a:spLocks/>
            </p:cNvSpPr>
            <p:nvPr/>
          </p:nvSpPr>
          <p:spPr bwMode="auto">
            <a:xfrm>
              <a:off x="7627938" y="4665663"/>
              <a:ext cx="39688" cy="28575"/>
            </a:xfrm>
            <a:custGeom>
              <a:avLst/>
              <a:gdLst>
                <a:gd name="T0" fmla="*/ 4 w 25"/>
                <a:gd name="T1" fmla="*/ 0 h 18"/>
                <a:gd name="T2" fmla="*/ 0 w 25"/>
                <a:gd name="T3" fmla="*/ 8 h 18"/>
                <a:gd name="T4" fmla="*/ 1 w 25"/>
                <a:gd name="T5" fmla="*/ 9 h 18"/>
                <a:gd name="T6" fmla="*/ 3 w 25"/>
                <a:gd name="T7" fmla="*/ 7 h 18"/>
                <a:gd name="T8" fmla="*/ 20 w 25"/>
                <a:gd name="T9" fmla="*/ 16 h 18"/>
                <a:gd name="T10" fmla="*/ 20 w 25"/>
                <a:gd name="T11" fmla="*/ 18 h 18"/>
                <a:gd name="T12" fmla="*/ 22 w 25"/>
                <a:gd name="T13" fmla="*/ 18 h 18"/>
                <a:gd name="T14" fmla="*/ 25 w 25"/>
                <a:gd name="T15" fmla="*/ 12 h 18"/>
                <a:gd name="T16" fmla="*/ 24 w 25"/>
                <a:gd name="T17" fmla="*/ 11 h 18"/>
                <a:gd name="T18" fmla="*/ 22 w 25"/>
                <a:gd name="T19" fmla="*/ 12 h 18"/>
                <a:gd name="T20" fmla="*/ 5 w 25"/>
                <a:gd name="T21" fmla="*/ 3 h 18"/>
                <a:gd name="T22" fmla="*/ 5 w 25"/>
                <a:gd name="T23" fmla="*/ 1 h 18"/>
                <a:gd name="T24" fmla="*/ 4 w 25"/>
                <a:gd name="T2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8">
                  <a:moveTo>
                    <a:pt x="4" y="0"/>
                  </a:moveTo>
                  <a:lnTo>
                    <a:pt x="0" y="8"/>
                  </a:lnTo>
                  <a:lnTo>
                    <a:pt x="1" y="9"/>
                  </a:lnTo>
                  <a:lnTo>
                    <a:pt x="3" y="7"/>
                  </a:lnTo>
                  <a:lnTo>
                    <a:pt x="20" y="16"/>
                  </a:lnTo>
                  <a:lnTo>
                    <a:pt x="20" y="18"/>
                  </a:lnTo>
                  <a:lnTo>
                    <a:pt x="22" y="18"/>
                  </a:lnTo>
                  <a:lnTo>
                    <a:pt x="25" y="12"/>
                  </a:lnTo>
                  <a:lnTo>
                    <a:pt x="24" y="11"/>
                  </a:lnTo>
                  <a:lnTo>
                    <a:pt x="22" y="12"/>
                  </a:lnTo>
                  <a:lnTo>
                    <a:pt x="5" y="3"/>
                  </a:lnTo>
                  <a:lnTo>
                    <a:pt x="5" y="1"/>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2" name="Freeform 41"/>
            <p:cNvSpPr>
              <a:spLocks/>
            </p:cNvSpPr>
            <p:nvPr/>
          </p:nvSpPr>
          <p:spPr bwMode="auto">
            <a:xfrm>
              <a:off x="7613651" y="4684713"/>
              <a:ext cx="46038" cy="44450"/>
            </a:xfrm>
            <a:custGeom>
              <a:avLst/>
              <a:gdLst>
                <a:gd name="T0" fmla="*/ 24 w 29"/>
                <a:gd name="T1" fmla="*/ 23 h 28"/>
                <a:gd name="T2" fmla="*/ 23 w 29"/>
                <a:gd name="T3" fmla="*/ 22 h 28"/>
                <a:gd name="T4" fmla="*/ 22 w 29"/>
                <a:gd name="T5" fmla="*/ 23 h 28"/>
                <a:gd name="T6" fmla="*/ 9 w 29"/>
                <a:gd name="T7" fmla="*/ 20 h 28"/>
                <a:gd name="T8" fmla="*/ 27 w 29"/>
                <a:gd name="T9" fmla="*/ 13 h 28"/>
                <a:gd name="T10" fmla="*/ 29 w 29"/>
                <a:gd name="T11" fmla="*/ 9 h 28"/>
                <a:gd name="T12" fmla="*/ 28 w 29"/>
                <a:gd name="T13" fmla="*/ 8 h 28"/>
                <a:gd name="T14" fmla="*/ 27 w 29"/>
                <a:gd name="T15" fmla="*/ 9 h 28"/>
                <a:gd name="T16" fmla="*/ 9 w 29"/>
                <a:gd name="T17" fmla="*/ 2 h 28"/>
                <a:gd name="T18" fmla="*/ 9 w 29"/>
                <a:gd name="T19" fmla="*/ 0 h 28"/>
                <a:gd name="T20" fmla="*/ 7 w 29"/>
                <a:gd name="T21" fmla="*/ 0 h 28"/>
                <a:gd name="T22" fmla="*/ 5 w 29"/>
                <a:gd name="T23" fmla="*/ 6 h 28"/>
                <a:gd name="T24" fmla="*/ 7 w 29"/>
                <a:gd name="T25" fmla="*/ 6 h 28"/>
                <a:gd name="T26" fmla="*/ 8 w 29"/>
                <a:gd name="T27" fmla="*/ 6 h 28"/>
                <a:gd name="T28" fmla="*/ 21 w 29"/>
                <a:gd name="T29" fmla="*/ 11 h 28"/>
                <a:gd name="T30" fmla="*/ 1 w 29"/>
                <a:gd name="T31" fmla="*/ 18 h 28"/>
                <a:gd name="T32" fmla="*/ 0 w 29"/>
                <a:gd name="T33" fmla="*/ 22 h 28"/>
                <a:gd name="T34" fmla="*/ 21 w 29"/>
                <a:gd name="T35" fmla="*/ 26 h 28"/>
                <a:gd name="T36" fmla="*/ 22 w 29"/>
                <a:gd name="T37" fmla="*/ 27 h 28"/>
                <a:gd name="T38" fmla="*/ 23 w 29"/>
                <a:gd name="T39" fmla="*/ 28 h 28"/>
                <a:gd name="T40" fmla="*/ 24 w 29"/>
                <a:gd name="T41" fmla="*/ 2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28">
                  <a:moveTo>
                    <a:pt x="24" y="23"/>
                  </a:moveTo>
                  <a:lnTo>
                    <a:pt x="23" y="22"/>
                  </a:lnTo>
                  <a:lnTo>
                    <a:pt x="22" y="23"/>
                  </a:lnTo>
                  <a:lnTo>
                    <a:pt x="9" y="20"/>
                  </a:lnTo>
                  <a:lnTo>
                    <a:pt x="27" y="13"/>
                  </a:lnTo>
                  <a:lnTo>
                    <a:pt x="29" y="9"/>
                  </a:lnTo>
                  <a:lnTo>
                    <a:pt x="28" y="8"/>
                  </a:lnTo>
                  <a:lnTo>
                    <a:pt x="27" y="9"/>
                  </a:lnTo>
                  <a:lnTo>
                    <a:pt x="9" y="2"/>
                  </a:lnTo>
                  <a:lnTo>
                    <a:pt x="9" y="0"/>
                  </a:lnTo>
                  <a:lnTo>
                    <a:pt x="7" y="0"/>
                  </a:lnTo>
                  <a:lnTo>
                    <a:pt x="5" y="6"/>
                  </a:lnTo>
                  <a:lnTo>
                    <a:pt x="7" y="6"/>
                  </a:lnTo>
                  <a:lnTo>
                    <a:pt x="8" y="6"/>
                  </a:lnTo>
                  <a:lnTo>
                    <a:pt x="21" y="11"/>
                  </a:lnTo>
                  <a:lnTo>
                    <a:pt x="1" y="18"/>
                  </a:lnTo>
                  <a:lnTo>
                    <a:pt x="0" y="22"/>
                  </a:lnTo>
                  <a:lnTo>
                    <a:pt x="21" y="26"/>
                  </a:lnTo>
                  <a:lnTo>
                    <a:pt x="22" y="27"/>
                  </a:lnTo>
                  <a:lnTo>
                    <a:pt x="23" y="28"/>
                  </a:lnTo>
                  <a:lnTo>
                    <a:pt x="24"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3" name="Freeform 42"/>
            <p:cNvSpPr>
              <a:spLocks noEditPoints="1"/>
            </p:cNvSpPr>
            <p:nvPr/>
          </p:nvSpPr>
          <p:spPr bwMode="auto">
            <a:xfrm>
              <a:off x="7677151" y="4889500"/>
              <a:ext cx="39688" cy="39688"/>
            </a:xfrm>
            <a:custGeom>
              <a:avLst/>
              <a:gdLst>
                <a:gd name="T0" fmla="*/ 63 w 63"/>
                <a:gd name="T1" fmla="*/ 30 h 63"/>
                <a:gd name="T2" fmla="*/ 63 w 63"/>
                <a:gd name="T3" fmla="*/ 30 h 63"/>
                <a:gd name="T4" fmla="*/ 56 w 63"/>
                <a:gd name="T5" fmla="*/ 9 h 63"/>
                <a:gd name="T6" fmla="*/ 55 w 63"/>
                <a:gd name="T7" fmla="*/ 8 h 63"/>
                <a:gd name="T8" fmla="*/ 55 w 63"/>
                <a:gd name="T9" fmla="*/ 7 h 63"/>
                <a:gd name="T10" fmla="*/ 55 w 63"/>
                <a:gd name="T11" fmla="*/ 7 h 63"/>
                <a:gd name="T12" fmla="*/ 54 w 63"/>
                <a:gd name="T13" fmla="*/ 7 h 63"/>
                <a:gd name="T14" fmla="*/ 54 w 63"/>
                <a:gd name="T15" fmla="*/ 6 h 63"/>
                <a:gd name="T16" fmla="*/ 32 w 63"/>
                <a:gd name="T17" fmla="*/ 0 h 63"/>
                <a:gd name="T18" fmla="*/ 9 w 63"/>
                <a:gd name="T19" fmla="*/ 14 h 63"/>
                <a:gd name="T20" fmla="*/ 11 w 63"/>
                <a:gd name="T21" fmla="*/ 53 h 63"/>
                <a:gd name="T22" fmla="*/ 11 w 63"/>
                <a:gd name="T23" fmla="*/ 53 h 63"/>
                <a:gd name="T24" fmla="*/ 11 w 63"/>
                <a:gd name="T25" fmla="*/ 53 h 63"/>
                <a:gd name="T26" fmla="*/ 11 w 63"/>
                <a:gd name="T27" fmla="*/ 53 h 63"/>
                <a:gd name="T28" fmla="*/ 11 w 63"/>
                <a:gd name="T29" fmla="*/ 53 h 63"/>
                <a:gd name="T30" fmla="*/ 51 w 63"/>
                <a:gd name="T31" fmla="*/ 53 h 63"/>
                <a:gd name="T32" fmla="*/ 63 w 63"/>
                <a:gd name="T33" fmla="*/ 30 h 63"/>
                <a:gd name="T34" fmla="*/ 43 w 63"/>
                <a:gd name="T35" fmla="*/ 41 h 63"/>
                <a:gd name="T36" fmla="*/ 26 w 63"/>
                <a:gd name="T37" fmla="*/ 50 h 63"/>
                <a:gd name="T38" fmla="*/ 17 w 63"/>
                <a:gd name="T39" fmla="*/ 47 h 63"/>
                <a:gd name="T40" fmla="*/ 16 w 63"/>
                <a:gd name="T41" fmla="*/ 46 h 63"/>
                <a:gd name="T42" fmla="*/ 13 w 63"/>
                <a:gd name="T43" fmla="*/ 38 h 63"/>
                <a:gd name="T44" fmla="*/ 22 w 63"/>
                <a:gd name="T45" fmla="*/ 19 h 63"/>
                <a:gd name="T46" fmla="*/ 48 w 63"/>
                <a:gd name="T47" fmla="*/ 12 h 63"/>
                <a:gd name="T48" fmla="*/ 50 w 63"/>
                <a:gd name="T49" fmla="*/ 12 h 63"/>
                <a:gd name="T50" fmla="*/ 43 w 63"/>
                <a:gd name="T51" fmla="*/ 4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63">
                  <a:moveTo>
                    <a:pt x="63" y="30"/>
                  </a:moveTo>
                  <a:cubicBezTo>
                    <a:pt x="63" y="30"/>
                    <a:pt x="63" y="30"/>
                    <a:pt x="63" y="30"/>
                  </a:cubicBezTo>
                  <a:cubicBezTo>
                    <a:pt x="63" y="21"/>
                    <a:pt x="62" y="14"/>
                    <a:pt x="56" y="9"/>
                  </a:cubicBezTo>
                  <a:cubicBezTo>
                    <a:pt x="55" y="8"/>
                    <a:pt x="55" y="8"/>
                    <a:pt x="55" y="8"/>
                  </a:cubicBezTo>
                  <a:cubicBezTo>
                    <a:pt x="55" y="7"/>
                    <a:pt x="55" y="7"/>
                    <a:pt x="55" y="7"/>
                  </a:cubicBezTo>
                  <a:cubicBezTo>
                    <a:pt x="55" y="7"/>
                    <a:pt x="55" y="7"/>
                    <a:pt x="55" y="7"/>
                  </a:cubicBezTo>
                  <a:cubicBezTo>
                    <a:pt x="54" y="7"/>
                    <a:pt x="54" y="7"/>
                    <a:pt x="54" y="7"/>
                  </a:cubicBezTo>
                  <a:cubicBezTo>
                    <a:pt x="54" y="6"/>
                    <a:pt x="54" y="6"/>
                    <a:pt x="54" y="6"/>
                  </a:cubicBezTo>
                  <a:cubicBezTo>
                    <a:pt x="48" y="1"/>
                    <a:pt x="40" y="0"/>
                    <a:pt x="32" y="0"/>
                  </a:cubicBezTo>
                  <a:cubicBezTo>
                    <a:pt x="23" y="1"/>
                    <a:pt x="15" y="6"/>
                    <a:pt x="9" y="14"/>
                  </a:cubicBezTo>
                  <a:cubicBezTo>
                    <a:pt x="0" y="26"/>
                    <a:pt x="0" y="41"/>
                    <a:pt x="11" y="53"/>
                  </a:cubicBezTo>
                  <a:cubicBezTo>
                    <a:pt x="11" y="53"/>
                    <a:pt x="11" y="53"/>
                    <a:pt x="11" y="53"/>
                  </a:cubicBezTo>
                  <a:cubicBezTo>
                    <a:pt x="11" y="53"/>
                    <a:pt x="11" y="53"/>
                    <a:pt x="11" y="53"/>
                  </a:cubicBezTo>
                  <a:cubicBezTo>
                    <a:pt x="11" y="53"/>
                    <a:pt x="11" y="53"/>
                    <a:pt x="11" y="53"/>
                  </a:cubicBezTo>
                  <a:cubicBezTo>
                    <a:pt x="11" y="53"/>
                    <a:pt x="11" y="53"/>
                    <a:pt x="11" y="53"/>
                  </a:cubicBezTo>
                  <a:cubicBezTo>
                    <a:pt x="24" y="63"/>
                    <a:pt x="39" y="62"/>
                    <a:pt x="51" y="53"/>
                  </a:cubicBezTo>
                  <a:cubicBezTo>
                    <a:pt x="58" y="47"/>
                    <a:pt x="62" y="38"/>
                    <a:pt x="63" y="30"/>
                  </a:cubicBezTo>
                  <a:moveTo>
                    <a:pt x="43" y="41"/>
                  </a:moveTo>
                  <a:cubicBezTo>
                    <a:pt x="42" y="43"/>
                    <a:pt x="34" y="50"/>
                    <a:pt x="26" y="50"/>
                  </a:cubicBezTo>
                  <a:cubicBezTo>
                    <a:pt x="23" y="50"/>
                    <a:pt x="20" y="49"/>
                    <a:pt x="17" y="47"/>
                  </a:cubicBezTo>
                  <a:cubicBezTo>
                    <a:pt x="16" y="46"/>
                    <a:pt x="16" y="46"/>
                    <a:pt x="16" y="46"/>
                  </a:cubicBezTo>
                  <a:cubicBezTo>
                    <a:pt x="14" y="44"/>
                    <a:pt x="13" y="41"/>
                    <a:pt x="13" y="38"/>
                  </a:cubicBezTo>
                  <a:cubicBezTo>
                    <a:pt x="12" y="32"/>
                    <a:pt x="18" y="23"/>
                    <a:pt x="22" y="19"/>
                  </a:cubicBezTo>
                  <a:cubicBezTo>
                    <a:pt x="26" y="16"/>
                    <a:pt x="38" y="3"/>
                    <a:pt x="48" y="12"/>
                  </a:cubicBezTo>
                  <a:cubicBezTo>
                    <a:pt x="50" y="12"/>
                    <a:pt x="50" y="12"/>
                    <a:pt x="50" y="12"/>
                  </a:cubicBezTo>
                  <a:cubicBezTo>
                    <a:pt x="59" y="22"/>
                    <a:pt x="46" y="38"/>
                    <a:pt x="43" y="4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4" name="Freeform 43"/>
            <p:cNvSpPr>
              <a:spLocks/>
            </p:cNvSpPr>
            <p:nvPr/>
          </p:nvSpPr>
          <p:spPr bwMode="auto">
            <a:xfrm>
              <a:off x="7762876" y="4924425"/>
              <a:ext cx="20638" cy="38100"/>
            </a:xfrm>
            <a:custGeom>
              <a:avLst/>
              <a:gdLst>
                <a:gd name="T0" fmla="*/ 0 w 13"/>
                <a:gd name="T1" fmla="*/ 23 h 24"/>
                <a:gd name="T2" fmla="*/ 8 w 13"/>
                <a:gd name="T3" fmla="*/ 24 h 24"/>
                <a:gd name="T4" fmla="*/ 8 w 13"/>
                <a:gd name="T5" fmla="*/ 24 h 24"/>
                <a:gd name="T6" fmla="*/ 7 w 13"/>
                <a:gd name="T7" fmla="*/ 22 h 24"/>
                <a:gd name="T8" fmla="*/ 11 w 13"/>
                <a:gd name="T9" fmla="*/ 3 h 24"/>
                <a:gd name="T10" fmla="*/ 12 w 13"/>
                <a:gd name="T11" fmla="*/ 3 h 24"/>
                <a:gd name="T12" fmla="*/ 13 w 13"/>
                <a:gd name="T13" fmla="*/ 1 h 24"/>
                <a:gd name="T14" fmla="*/ 5 w 13"/>
                <a:gd name="T15" fmla="*/ 0 h 24"/>
                <a:gd name="T16" fmla="*/ 5 w 13"/>
                <a:gd name="T17" fmla="*/ 1 h 24"/>
                <a:gd name="T18" fmla="*/ 6 w 13"/>
                <a:gd name="T19" fmla="*/ 2 h 24"/>
                <a:gd name="T20" fmla="*/ 3 w 13"/>
                <a:gd name="T21" fmla="*/ 21 h 24"/>
                <a:gd name="T22" fmla="*/ 1 w 13"/>
                <a:gd name="T23" fmla="*/ 22 h 24"/>
                <a:gd name="T24" fmla="*/ 0 w 13"/>
                <a:gd name="T25"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4">
                  <a:moveTo>
                    <a:pt x="0" y="23"/>
                  </a:moveTo>
                  <a:lnTo>
                    <a:pt x="8" y="24"/>
                  </a:lnTo>
                  <a:lnTo>
                    <a:pt x="8" y="24"/>
                  </a:lnTo>
                  <a:lnTo>
                    <a:pt x="7" y="22"/>
                  </a:lnTo>
                  <a:lnTo>
                    <a:pt x="11" y="3"/>
                  </a:lnTo>
                  <a:lnTo>
                    <a:pt x="12" y="3"/>
                  </a:lnTo>
                  <a:lnTo>
                    <a:pt x="13" y="1"/>
                  </a:lnTo>
                  <a:lnTo>
                    <a:pt x="5" y="0"/>
                  </a:lnTo>
                  <a:lnTo>
                    <a:pt x="5" y="1"/>
                  </a:lnTo>
                  <a:lnTo>
                    <a:pt x="6" y="2"/>
                  </a:lnTo>
                  <a:lnTo>
                    <a:pt x="3" y="21"/>
                  </a:lnTo>
                  <a:lnTo>
                    <a:pt x="1" y="22"/>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5" name="Freeform 44"/>
            <p:cNvSpPr>
              <a:spLocks/>
            </p:cNvSpPr>
            <p:nvPr/>
          </p:nvSpPr>
          <p:spPr bwMode="auto">
            <a:xfrm>
              <a:off x="7824788" y="4922838"/>
              <a:ext cx="42863" cy="42863"/>
            </a:xfrm>
            <a:custGeom>
              <a:avLst/>
              <a:gdLst>
                <a:gd name="T0" fmla="*/ 59 w 66"/>
                <a:gd name="T1" fmla="*/ 37 h 66"/>
                <a:gd name="T2" fmla="*/ 62 w 66"/>
                <a:gd name="T3" fmla="*/ 37 h 66"/>
                <a:gd name="T4" fmla="*/ 66 w 66"/>
                <a:gd name="T5" fmla="*/ 50 h 66"/>
                <a:gd name="T6" fmla="*/ 46 w 66"/>
                <a:gd name="T7" fmla="*/ 62 h 66"/>
                <a:gd name="T8" fmla="*/ 8 w 66"/>
                <a:gd name="T9" fmla="*/ 40 h 66"/>
                <a:gd name="T10" fmla="*/ 33 w 66"/>
                <a:gd name="T11" fmla="*/ 2 h 66"/>
                <a:gd name="T12" fmla="*/ 48 w 66"/>
                <a:gd name="T13" fmla="*/ 0 h 66"/>
                <a:gd name="T14" fmla="*/ 52 w 66"/>
                <a:gd name="T15" fmla="*/ 12 h 66"/>
                <a:gd name="T16" fmla="*/ 49 w 66"/>
                <a:gd name="T17" fmla="*/ 14 h 66"/>
                <a:gd name="T18" fmla="*/ 32 w 66"/>
                <a:gd name="T19" fmla="*/ 9 h 66"/>
                <a:gd name="T20" fmla="*/ 19 w 66"/>
                <a:gd name="T21" fmla="*/ 32 h 66"/>
                <a:gd name="T22" fmla="*/ 48 w 66"/>
                <a:gd name="T23" fmla="*/ 25 h 66"/>
                <a:gd name="T24" fmla="*/ 50 w 66"/>
                <a:gd name="T25" fmla="*/ 20 h 66"/>
                <a:gd name="T26" fmla="*/ 53 w 66"/>
                <a:gd name="T27" fmla="*/ 19 h 66"/>
                <a:gd name="T28" fmla="*/ 57 w 66"/>
                <a:gd name="T29" fmla="*/ 32 h 66"/>
                <a:gd name="T30" fmla="*/ 54 w 66"/>
                <a:gd name="T31" fmla="*/ 33 h 66"/>
                <a:gd name="T32" fmla="*/ 51 w 66"/>
                <a:gd name="T33" fmla="*/ 31 h 66"/>
                <a:gd name="T34" fmla="*/ 22 w 66"/>
                <a:gd name="T35" fmla="*/ 38 h 66"/>
                <a:gd name="T36" fmla="*/ 45 w 66"/>
                <a:gd name="T37" fmla="*/ 55 h 66"/>
                <a:gd name="T38" fmla="*/ 59 w 66"/>
                <a:gd name="T39" fmla="*/ 3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 h="66">
                  <a:moveTo>
                    <a:pt x="59" y="37"/>
                  </a:moveTo>
                  <a:cubicBezTo>
                    <a:pt x="62" y="37"/>
                    <a:pt x="62" y="37"/>
                    <a:pt x="62" y="37"/>
                  </a:cubicBezTo>
                  <a:cubicBezTo>
                    <a:pt x="66" y="50"/>
                    <a:pt x="66" y="50"/>
                    <a:pt x="66" y="50"/>
                  </a:cubicBezTo>
                  <a:cubicBezTo>
                    <a:pt x="60" y="57"/>
                    <a:pt x="55" y="60"/>
                    <a:pt x="46" y="62"/>
                  </a:cubicBezTo>
                  <a:cubicBezTo>
                    <a:pt x="29" y="66"/>
                    <a:pt x="13" y="62"/>
                    <a:pt x="8" y="40"/>
                  </a:cubicBezTo>
                  <a:cubicBezTo>
                    <a:pt x="0" y="16"/>
                    <a:pt x="16" y="7"/>
                    <a:pt x="33" y="2"/>
                  </a:cubicBezTo>
                  <a:cubicBezTo>
                    <a:pt x="39" y="0"/>
                    <a:pt x="43" y="0"/>
                    <a:pt x="48" y="0"/>
                  </a:cubicBezTo>
                  <a:cubicBezTo>
                    <a:pt x="52" y="12"/>
                    <a:pt x="52" y="12"/>
                    <a:pt x="52" y="12"/>
                  </a:cubicBezTo>
                  <a:cubicBezTo>
                    <a:pt x="49" y="14"/>
                    <a:pt x="49" y="14"/>
                    <a:pt x="49" y="14"/>
                  </a:cubicBezTo>
                  <a:cubicBezTo>
                    <a:pt x="45" y="9"/>
                    <a:pt x="38" y="7"/>
                    <a:pt x="32" y="9"/>
                  </a:cubicBezTo>
                  <a:cubicBezTo>
                    <a:pt x="22" y="11"/>
                    <a:pt x="16" y="22"/>
                    <a:pt x="19" y="32"/>
                  </a:cubicBezTo>
                  <a:cubicBezTo>
                    <a:pt x="48" y="25"/>
                    <a:pt x="48" y="25"/>
                    <a:pt x="48" y="25"/>
                  </a:cubicBezTo>
                  <a:cubicBezTo>
                    <a:pt x="50" y="20"/>
                    <a:pt x="50" y="20"/>
                    <a:pt x="50" y="20"/>
                  </a:cubicBezTo>
                  <a:cubicBezTo>
                    <a:pt x="53" y="19"/>
                    <a:pt x="53" y="19"/>
                    <a:pt x="53" y="19"/>
                  </a:cubicBezTo>
                  <a:cubicBezTo>
                    <a:pt x="57" y="32"/>
                    <a:pt x="57" y="32"/>
                    <a:pt x="57" y="32"/>
                  </a:cubicBezTo>
                  <a:cubicBezTo>
                    <a:pt x="54" y="33"/>
                    <a:pt x="54" y="33"/>
                    <a:pt x="54" y="33"/>
                  </a:cubicBezTo>
                  <a:cubicBezTo>
                    <a:pt x="51" y="31"/>
                    <a:pt x="51" y="31"/>
                    <a:pt x="51" y="31"/>
                  </a:cubicBezTo>
                  <a:cubicBezTo>
                    <a:pt x="22" y="38"/>
                    <a:pt x="22" y="38"/>
                    <a:pt x="22" y="38"/>
                  </a:cubicBezTo>
                  <a:cubicBezTo>
                    <a:pt x="23" y="49"/>
                    <a:pt x="34" y="57"/>
                    <a:pt x="45" y="55"/>
                  </a:cubicBezTo>
                  <a:cubicBezTo>
                    <a:pt x="52" y="53"/>
                    <a:pt x="60" y="46"/>
                    <a:pt x="59" y="3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6" name="Freeform 45"/>
            <p:cNvSpPr>
              <a:spLocks/>
            </p:cNvSpPr>
            <p:nvPr/>
          </p:nvSpPr>
          <p:spPr bwMode="auto">
            <a:xfrm>
              <a:off x="7642226" y="4854575"/>
              <a:ext cx="50800" cy="49213"/>
            </a:xfrm>
            <a:custGeom>
              <a:avLst/>
              <a:gdLst>
                <a:gd name="T0" fmla="*/ 29 w 32"/>
                <a:gd name="T1" fmla="*/ 11 h 31"/>
                <a:gd name="T2" fmla="*/ 28 w 32"/>
                <a:gd name="T3" fmla="*/ 12 h 31"/>
                <a:gd name="T4" fmla="*/ 28 w 32"/>
                <a:gd name="T5" fmla="*/ 13 h 31"/>
                <a:gd name="T6" fmla="*/ 18 w 32"/>
                <a:gd name="T7" fmla="*/ 23 h 31"/>
                <a:gd name="T8" fmla="*/ 22 w 32"/>
                <a:gd name="T9" fmla="*/ 3 h 31"/>
                <a:gd name="T10" fmla="*/ 19 w 32"/>
                <a:gd name="T11" fmla="*/ 0 h 31"/>
                <a:gd name="T12" fmla="*/ 19 w 32"/>
                <a:gd name="T13" fmla="*/ 1 h 31"/>
                <a:gd name="T14" fmla="*/ 18 w 32"/>
                <a:gd name="T15" fmla="*/ 2 h 31"/>
                <a:gd name="T16" fmla="*/ 3 w 32"/>
                <a:gd name="T17" fmla="*/ 13 h 31"/>
                <a:gd name="T18" fmla="*/ 1 w 32"/>
                <a:gd name="T19" fmla="*/ 12 h 31"/>
                <a:gd name="T20" fmla="*/ 0 w 32"/>
                <a:gd name="T21" fmla="*/ 13 h 31"/>
                <a:gd name="T22" fmla="*/ 4 w 32"/>
                <a:gd name="T23" fmla="*/ 18 h 31"/>
                <a:gd name="T24" fmla="*/ 5 w 32"/>
                <a:gd name="T25" fmla="*/ 17 h 31"/>
                <a:gd name="T26" fmla="*/ 5 w 32"/>
                <a:gd name="T27" fmla="*/ 15 h 31"/>
                <a:gd name="T28" fmla="*/ 17 w 32"/>
                <a:gd name="T29" fmla="*/ 8 h 31"/>
                <a:gd name="T30" fmla="*/ 12 w 32"/>
                <a:gd name="T31" fmla="*/ 28 h 31"/>
                <a:gd name="T32" fmla="*/ 14 w 32"/>
                <a:gd name="T33" fmla="*/ 31 h 31"/>
                <a:gd name="T34" fmla="*/ 30 w 32"/>
                <a:gd name="T35" fmla="*/ 16 h 31"/>
                <a:gd name="T36" fmla="*/ 31 w 32"/>
                <a:gd name="T37" fmla="*/ 15 h 31"/>
                <a:gd name="T38" fmla="*/ 32 w 32"/>
                <a:gd name="T39" fmla="*/ 15 h 31"/>
                <a:gd name="T40" fmla="*/ 29 w 32"/>
                <a:gd name="T41" fmla="*/ 1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1">
                  <a:moveTo>
                    <a:pt x="29" y="11"/>
                  </a:moveTo>
                  <a:lnTo>
                    <a:pt x="28" y="12"/>
                  </a:lnTo>
                  <a:lnTo>
                    <a:pt x="28" y="13"/>
                  </a:lnTo>
                  <a:lnTo>
                    <a:pt x="18" y="23"/>
                  </a:lnTo>
                  <a:lnTo>
                    <a:pt x="22" y="3"/>
                  </a:lnTo>
                  <a:lnTo>
                    <a:pt x="19" y="0"/>
                  </a:lnTo>
                  <a:lnTo>
                    <a:pt x="19" y="1"/>
                  </a:lnTo>
                  <a:lnTo>
                    <a:pt x="18" y="2"/>
                  </a:lnTo>
                  <a:lnTo>
                    <a:pt x="3" y="13"/>
                  </a:lnTo>
                  <a:lnTo>
                    <a:pt x="1" y="12"/>
                  </a:lnTo>
                  <a:lnTo>
                    <a:pt x="0" y="13"/>
                  </a:lnTo>
                  <a:lnTo>
                    <a:pt x="4" y="18"/>
                  </a:lnTo>
                  <a:lnTo>
                    <a:pt x="5" y="17"/>
                  </a:lnTo>
                  <a:lnTo>
                    <a:pt x="5" y="15"/>
                  </a:lnTo>
                  <a:lnTo>
                    <a:pt x="17" y="8"/>
                  </a:lnTo>
                  <a:lnTo>
                    <a:pt x="12" y="28"/>
                  </a:lnTo>
                  <a:lnTo>
                    <a:pt x="14" y="31"/>
                  </a:lnTo>
                  <a:lnTo>
                    <a:pt x="30" y="16"/>
                  </a:lnTo>
                  <a:lnTo>
                    <a:pt x="31" y="15"/>
                  </a:lnTo>
                  <a:lnTo>
                    <a:pt x="32" y="15"/>
                  </a:lnTo>
                  <a:lnTo>
                    <a:pt x="29"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7" name="Freeform 46"/>
            <p:cNvSpPr>
              <a:spLocks/>
            </p:cNvSpPr>
            <p:nvPr/>
          </p:nvSpPr>
          <p:spPr bwMode="auto">
            <a:xfrm>
              <a:off x="7786688" y="4927600"/>
              <a:ext cx="36513" cy="38100"/>
            </a:xfrm>
            <a:custGeom>
              <a:avLst/>
              <a:gdLst>
                <a:gd name="T0" fmla="*/ 17 w 23"/>
                <a:gd name="T1" fmla="*/ 1 h 24"/>
                <a:gd name="T2" fmla="*/ 17 w 23"/>
                <a:gd name="T3" fmla="*/ 2 h 24"/>
                <a:gd name="T4" fmla="*/ 18 w 23"/>
                <a:gd name="T5" fmla="*/ 3 h 24"/>
                <a:gd name="T6" fmla="*/ 19 w 23"/>
                <a:gd name="T7" fmla="*/ 17 h 24"/>
                <a:gd name="T8" fmla="*/ 6 w 23"/>
                <a:gd name="T9" fmla="*/ 0 h 24"/>
                <a:gd name="T10" fmla="*/ 2 w 23"/>
                <a:gd name="T11" fmla="*/ 0 h 24"/>
                <a:gd name="T12" fmla="*/ 2 w 23"/>
                <a:gd name="T13" fmla="*/ 1 h 24"/>
                <a:gd name="T14" fmla="*/ 3 w 23"/>
                <a:gd name="T15" fmla="*/ 2 h 24"/>
                <a:gd name="T16" fmla="*/ 1 w 23"/>
                <a:gd name="T17" fmla="*/ 22 h 24"/>
                <a:gd name="T18" fmla="*/ 0 w 23"/>
                <a:gd name="T19" fmla="*/ 22 h 24"/>
                <a:gd name="T20" fmla="*/ 0 w 23"/>
                <a:gd name="T21" fmla="*/ 24 h 24"/>
                <a:gd name="T22" fmla="*/ 6 w 23"/>
                <a:gd name="T23" fmla="*/ 24 h 24"/>
                <a:gd name="T24" fmla="*/ 6 w 23"/>
                <a:gd name="T25" fmla="*/ 22 h 24"/>
                <a:gd name="T26" fmla="*/ 5 w 23"/>
                <a:gd name="T27" fmla="*/ 21 h 24"/>
                <a:gd name="T28" fmla="*/ 6 w 23"/>
                <a:gd name="T29" fmla="*/ 8 h 24"/>
                <a:gd name="T30" fmla="*/ 20 w 23"/>
                <a:gd name="T31" fmla="*/ 24 h 24"/>
                <a:gd name="T32" fmla="*/ 23 w 23"/>
                <a:gd name="T33" fmla="*/ 24 h 24"/>
                <a:gd name="T34" fmla="*/ 21 w 23"/>
                <a:gd name="T35" fmla="*/ 3 h 24"/>
                <a:gd name="T36" fmla="*/ 22 w 23"/>
                <a:gd name="T37" fmla="*/ 2 h 24"/>
                <a:gd name="T38" fmla="*/ 22 w 23"/>
                <a:gd name="T39" fmla="*/ 1 h 24"/>
                <a:gd name="T40" fmla="*/ 17 w 23"/>
                <a:gd name="T41"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 h="24">
                  <a:moveTo>
                    <a:pt x="17" y="1"/>
                  </a:moveTo>
                  <a:lnTo>
                    <a:pt x="17" y="2"/>
                  </a:lnTo>
                  <a:lnTo>
                    <a:pt x="18" y="3"/>
                  </a:lnTo>
                  <a:lnTo>
                    <a:pt x="19" y="17"/>
                  </a:lnTo>
                  <a:lnTo>
                    <a:pt x="6" y="0"/>
                  </a:lnTo>
                  <a:lnTo>
                    <a:pt x="2" y="0"/>
                  </a:lnTo>
                  <a:lnTo>
                    <a:pt x="2" y="1"/>
                  </a:lnTo>
                  <a:lnTo>
                    <a:pt x="3" y="2"/>
                  </a:lnTo>
                  <a:lnTo>
                    <a:pt x="1" y="22"/>
                  </a:lnTo>
                  <a:lnTo>
                    <a:pt x="0" y="22"/>
                  </a:lnTo>
                  <a:lnTo>
                    <a:pt x="0" y="24"/>
                  </a:lnTo>
                  <a:lnTo>
                    <a:pt x="6" y="24"/>
                  </a:lnTo>
                  <a:lnTo>
                    <a:pt x="6" y="22"/>
                  </a:lnTo>
                  <a:lnTo>
                    <a:pt x="5" y="21"/>
                  </a:lnTo>
                  <a:lnTo>
                    <a:pt x="6" y="8"/>
                  </a:lnTo>
                  <a:lnTo>
                    <a:pt x="20" y="24"/>
                  </a:lnTo>
                  <a:lnTo>
                    <a:pt x="23" y="24"/>
                  </a:lnTo>
                  <a:lnTo>
                    <a:pt x="21" y="3"/>
                  </a:lnTo>
                  <a:lnTo>
                    <a:pt x="22" y="2"/>
                  </a:lnTo>
                  <a:lnTo>
                    <a:pt x="22" y="1"/>
                  </a:lnTo>
                  <a:lnTo>
                    <a:pt x="1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8" name="Freeform 47"/>
            <p:cNvSpPr>
              <a:spLocks/>
            </p:cNvSpPr>
            <p:nvPr/>
          </p:nvSpPr>
          <p:spPr bwMode="auto">
            <a:xfrm>
              <a:off x="7705726" y="4906963"/>
              <a:ext cx="52388" cy="50800"/>
            </a:xfrm>
            <a:custGeom>
              <a:avLst/>
              <a:gdLst>
                <a:gd name="T0" fmla="*/ 0 w 33"/>
                <a:gd name="T1" fmla="*/ 19 h 32"/>
                <a:gd name="T2" fmla="*/ 1 w 33"/>
                <a:gd name="T3" fmla="*/ 17 h 32"/>
                <a:gd name="T4" fmla="*/ 3 w 33"/>
                <a:gd name="T5" fmla="*/ 17 h 32"/>
                <a:gd name="T6" fmla="*/ 15 w 33"/>
                <a:gd name="T7" fmla="*/ 3 h 32"/>
                <a:gd name="T8" fmla="*/ 15 w 33"/>
                <a:gd name="T9" fmla="*/ 1 h 32"/>
                <a:gd name="T10" fmla="*/ 16 w 33"/>
                <a:gd name="T11" fmla="*/ 0 h 32"/>
                <a:gd name="T12" fmla="*/ 20 w 33"/>
                <a:gd name="T13" fmla="*/ 2 h 32"/>
                <a:gd name="T14" fmla="*/ 19 w 33"/>
                <a:gd name="T15" fmla="*/ 17 h 32"/>
                <a:gd name="T16" fmla="*/ 27 w 33"/>
                <a:gd name="T17" fmla="*/ 7 h 32"/>
                <a:gd name="T18" fmla="*/ 27 w 33"/>
                <a:gd name="T19" fmla="*/ 6 h 32"/>
                <a:gd name="T20" fmla="*/ 28 w 33"/>
                <a:gd name="T21" fmla="*/ 6 h 32"/>
                <a:gd name="T22" fmla="*/ 33 w 33"/>
                <a:gd name="T23" fmla="*/ 8 h 32"/>
                <a:gd name="T24" fmla="*/ 33 w 33"/>
                <a:gd name="T25" fmla="*/ 9 h 32"/>
                <a:gd name="T26" fmla="*/ 32 w 33"/>
                <a:gd name="T27" fmla="*/ 10 h 32"/>
                <a:gd name="T28" fmla="*/ 30 w 33"/>
                <a:gd name="T29" fmla="*/ 30 h 32"/>
                <a:gd name="T30" fmla="*/ 31 w 33"/>
                <a:gd name="T31" fmla="*/ 31 h 32"/>
                <a:gd name="T32" fmla="*/ 31 w 33"/>
                <a:gd name="T33" fmla="*/ 32 h 32"/>
                <a:gd name="T34" fmla="*/ 24 w 33"/>
                <a:gd name="T35" fmla="*/ 29 h 32"/>
                <a:gd name="T36" fmla="*/ 24 w 33"/>
                <a:gd name="T37" fmla="*/ 28 h 32"/>
                <a:gd name="T38" fmla="*/ 25 w 33"/>
                <a:gd name="T39" fmla="*/ 28 h 32"/>
                <a:gd name="T40" fmla="*/ 27 w 33"/>
                <a:gd name="T41" fmla="*/ 12 h 32"/>
                <a:gd name="T42" fmla="*/ 15 w 33"/>
                <a:gd name="T43" fmla="*/ 27 h 32"/>
                <a:gd name="T44" fmla="*/ 13 w 33"/>
                <a:gd name="T45" fmla="*/ 26 h 32"/>
                <a:gd name="T46" fmla="*/ 15 w 33"/>
                <a:gd name="T47" fmla="*/ 8 h 32"/>
                <a:gd name="T48" fmla="*/ 5 w 33"/>
                <a:gd name="T49" fmla="*/ 19 h 32"/>
                <a:gd name="T50" fmla="*/ 6 w 33"/>
                <a:gd name="T51" fmla="*/ 21 h 32"/>
                <a:gd name="T52" fmla="*/ 5 w 33"/>
                <a:gd name="T53" fmla="*/ 22 h 32"/>
                <a:gd name="T54" fmla="*/ 0 w 33"/>
                <a:gd name="T55"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 h="32">
                  <a:moveTo>
                    <a:pt x="0" y="19"/>
                  </a:moveTo>
                  <a:lnTo>
                    <a:pt x="1" y="17"/>
                  </a:lnTo>
                  <a:lnTo>
                    <a:pt x="3" y="17"/>
                  </a:lnTo>
                  <a:lnTo>
                    <a:pt x="15" y="3"/>
                  </a:lnTo>
                  <a:lnTo>
                    <a:pt x="15" y="1"/>
                  </a:lnTo>
                  <a:lnTo>
                    <a:pt x="16" y="0"/>
                  </a:lnTo>
                  <a:lnTo>
                    <a:pt x="20" y="2"/>
                  </a:lnTo>
                  <a:lnTo>
                    <a:pt x="19" y="17"/>
                  </a:lnTo>
                  <a:lnTo>
                    <a:pt x="27" y="7"/>
                  </a:lnTo>
                  <a:lnTo>
                    <a:pt x="27" y="6"/>
                  </a:lnTo>
                  <a:lnTo>
                    <a:pt x="28" y="6"/>
                  </a:lnTo>
                  <a:lnTo>
                    <a:pt x="33" y="8"/>
                  </a:lnTo>
                  <a:lnTo>
                    <a:pt x="33" y="9"/>
                  </a:lnTo>
                  <a:lnTo>
                    <a:pt x="32" y="10"/>
                  </a:lnTo>
                  <a:lnTo>
                    <a:pt x="30" y="30"/>
                  </a:lnTo>
                  <a:lnTo>
                    <a:pt x="31" y="31"/>
                  </a:lnTo>
                  <a:lnTo>
                    <a:pt x="31" y="32"/>
                  </a:lnTo>
                  <a:lnTo>
                    <a:pt x="24" y="29"/>
                  </a:lnTo>
                  <a:lnTo>
                    <a:pt x="24" y="28"/>
                  </a:lnTo>
                  <a:lnTo>
                    <a:pt x="25" y="28"/>
                  </a:lnTo>
                  <a:lnTo>
                    <a:pt x="27" y="12"/>
                  </a:lnTo>
                  <a:lnTo>
                    <a:pt x="15" y="27"/>
                  </a:lnTo>
                  <a:lnTo>
                    <a:pt x="13" y="26"/>
                  </a:lnTo>
                  <a:lnTo>
                    <a:pt x="15" y="8"/>
                  </a:lnTo>
                  <a:lnTo>
                    <a:pt x="5" y="19"/>
                  </a:lnTo>
                  <a:lnTo>
                    <a:pt x="6" y="21"/>
                  </a:lnTo>
                  <a:lnTo>
                    <a:pt x="5" y="22"/>
                  </a:ln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9" name="Freeform 48"/>
            <p:cNvSpPr>
              <a:spLocks/>
            </p:cNvSpPr>
            <p:nvPr/>
          </p:nvSpPr>
          <p:spPr bwMode="auto">
            <a:xfrm>
              <a:off x="7908926" y="4879975"/>
              <a:ext cx="46038" cy="46038"/>
            </a:xfrm>
            <a:custGeom>
              <a:avLst/>
              <a:gdLst>
                <a:gd name="T0" fmla="*/ 62 w 73"/>
                <a:gd name="T1" fmla="*/ 26 h 72"/>
                <a:gd name="T2" fmla="*/ 64 w 73"/>
                <a:gd name="T3" fmla="*/ 25 h 72"/>
                <a:gd name="T4" fmla="*/ 73 w 73"/>
                <a:gd name="T5" fmla="*/ 35 h 72"/>
                <a:gd name="T6" fmla="*/ 62 w 73"/>
                <a:gd name="T7" fmla="*/ 55 h 72"/>
                <a:gd name="T8" fmla="*/ 17 w 73"/>
                <a:gd name="T9" fmla="*/ 55 h 72"/>
                <a:gd name="T10" fmla="*/ 22 w 73"/>
                <a:gd name="T11" fmla="*/ 9 h 72"/>
                <a:gd name="T12" fmla="*/ 34 w 73"/>
                <a:gd name="T13" fmla="*/ 0 h 72"/>
                <a:gd name="T14" fmla="*/ 43 w 73"/>
                <a:gd name="T15" fmla="*/ 9 h 72"/>
                <a:gd name="T16" fmla="*/ 42 w 73"/>
                <a:gd name="T17" fmla="*/ 12 h 72"/>
                <a:gd name="T18" fmla="*/ 24 w 73"/>
                <a:gd name="T19" fmla="*/ 16 h 72"/>
                <a:gd name="T20" fmla="*/ 24 w 73"/>
                <a:gd name="T21" fmla="*/ 41 h 72"/>
                <a:gd name="T22" fmla="*/ 47 w 73"/>
                <a:gd name="T23" fmla="*/ 22 h 72"/>
                <a:gd name="T24" fmla="*/ 46 w 73"/>
                <a:gd name="T25" fmla="*/ 17 h 72"/>
                <a:gd name="T26" fmla="*/ 48 w 73"/>
                <a:gd name="T27" fmla="*/ 14 h 72"/>
                <a:gd name="T28" fmla="*/ 57 w 73"/>
                <a:gd name="T29" fmla="*/ 24 h 72"/>
                <a:gd name="T30" fmla="*/ 55 w 73"/>
                <a:gd name="T31" fmla="*/ 26 h 72"/>
                <a:gd name="T32" fmla="*/ 52 w 73"/>
                <a:gd name="T33" fmla="*/ 26 h 72"/>
                <a:gd name="T34" fmla="*/ 29 w 73"/>
                <a:gd name="T35" fmla="*/ 46 h 72"/>
                <a:gd name="T36" fmla="*/ 57 w 73"/>
                <a:gd name="T37" fmla="*/ 50 h 72"/>
                <a:gd name="T38" fmla="*/ 62 w 73"/>
                <a:gd name="T39" fmla="*/ 2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 h="72">
                  <a:moveTo>
                    <a:pt x="62" y="26"/>
                  </a:moveTo>
                  <a:cubicBezTo>
                    <a:pt x="64" y="25"/>
                    <a:pt x="64" y="25"/>
                    <a:pt x="64" y="25"/>
                  </a:cubicBezTo>
                  <a:cubicBezTo>
                    <a:pt x="73" y="35"/>
                    <a:pt x="73" y="35"/>
                    <a:pt x="73" y="35"/>
                  </a:cubicBezTo>
                  <a:cubicBezTo>
                    <a:pt x="72" y="44"/>
                    <a:pt x="69" y="49"/>
                    <a:pt x="62" y="55"/>
                  </a:cubicBezTo>
                  <a:cubicBezTo>
                    <a:pt x="48" y="68"/>
                    <a:pt x="32" y="72"/>
                    <a:pt x="17" y="55"/>
                  </a:cubicBezTo>
                  <a:cubicBezTo>
                    <a:pt x="0" y="37"/>
                    <a:pt x="8" y="22"/>
                    <a:pt x="22" y="9"/>
                  </a:cubicBezTo>
                  <a:cubicBezTo>
                    <a:pt x="26" y="5"/>
                    <a:pt x="29" y="3"/>
                    <a:pt x="34" y="0"/>
                  </a:cubicBezTo>
                  <a:cubicBezTo>
                    <a:pt x="43" y="9"/>
                    <a:pt x="43" y="9"/>
                    <a:pt x="43" y="9"/>
                  </a:cubicBezTo>
                  <a:cubicBezTo>
                    <a:pt x="42" y="12"/>
                    <a:pt x="42" y="12"/>
                    <a:pt x="42" y="12"/>
                  </a:cubicBezTo>
                  <a:cubicBezTo>
                    <a:pt x="35" y="10"/>
                    <a:pt x="29" y="11"/>
                    <a:pt x="24" y="16"/>
                  </a:cubicBezTo>
                  <a:cubicBezTo>
                    <a:pt x="16" y="22"/>
                    <a:pt x="17" y="35"/>
                    <a:pt x="24" y="41"/>
                  </a:cubicBezTo>
                  <a:cubicBezTo>
                    <a:pt x="47" y="22"/>
                    <a:pt x="47" y="22"/>
                    <a:pt x="47" y="22"/>
                  </a:cubicBezTo>
                  <a:cubicBezTo>
                    <a:pt x="46" y="17"/>
                    <a:pt x="46" y="17"/>
                    <a:pt x="46" y="17"/>
                  </a:cubicBezTo>
                  <a:cubicBezTo>
                    <a:pt x="48" y="14"/>
                    <a:pt x="48" y="14"/>
                    <a:pt x="48" y="14"/>
                  </a:cubicBezTo>
                  <a:cubicBezTo>
                    <a:pt x="57" y="24"/>
                    <a:pt x="57" y="24"/>
                    <a:pt x="57" y="24"/>
                  </a:cubicBezTo>
                  <a:cubicBezTo>
                    <a:pt x="55" y="26"/>
                    <a:pt x="55" y="26"/>
                    <a:pt x="55" y="26"/>
                  </a:cubicBezTo>
                  <a:cubicBezTo>
                    <a:pt x="52" y="26"/>
                    <a:pt x="52" y="26"/>
                    <a:pt x="52" y="26"/>
                  </a:cubicBezTo>
                  <a:cubicBezTo>
                    <a:pt x="29" y="46"/>
                    <a:pt x="29" y="46"/>
                    <a:pt x="29" y="46"/>
                  </a:cubicBezTo>
                  <a:cubicBezTo>
                    <a:pt x="35" y="56"/>
                    <a:pt x="49" y="58"/>
                    <a:pt x="57" y="50"/>
                  </a:cubicBezTo>
                  <a:cubicBezTo>
                    <a:pt x="63" y="45"/>
                    <a:pt x="66" y="34"/>
                    <a:pt x="62"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0" name="Freeform 49"/>
            <p:cNvSpPr>
              <a:spLocks/>
            </p:cNvSpPr>
            <p:nvPr/>
          </p:nvSpPr>
          <p:spPr bwMode="auto">
            <a:xfrm>
              <a:off x="7970838" y="4703763"/>
              <a:ext cx="41275" cy="41275"/>
            </a:xfrm>
            <a:custGeom>
              <a:avLst/>
              <a:gdLst>
                <a:gd name="T0" fmla="*/ 37 w 67"/>
                <a:gd name="T1" fmla="*/ 5 h 65"/>
                <a:gd name="T2" fmla="*/ 37 w 67"/>
                <a:gd name="T3" fmla="*/ 3 h 65"/>
                <a:gd name="T4" fmla="*/ 50 w 67"/>
                <a:gd name="T5" fmla="*/ 0 h 65"/>
                <a:gd name="T6" fmla="*/ 63 w 67"/>
                <a:gd name="T7" fmla="*/ 19 h 65"/>
                <a:gd name="T8" fmla="*/ 41 w 67"/>
                <a:gd name="T9" fmla="*/ 58 h 65"/>
                <a:gd name="T10" fmla="*/ 2 w 67"/>
                <a:gd name="T11" fmla="*/ 32 h 65"/>
                <a:gd name="T12" fmla="*/ 0 w 67"/>
                <a:gd name="T13" fmla="*/ 18 h 65"/>
                <a:gd name="T14" fmla="*/ 12 w 67"/>
                <a:gd name="T15" fmla="*/ 15 h 65"/>
                <a:gd name="T16" fmla="*/ 14 w 67"/>
                <a:gd name="T17" fmla="*/ 17 h 65"/>
                <a:gd name="T18" fmla="*/ 9 w 67"/>
                <a:gd name="T19" fmla="*/ 34 h 65"/>
                <a:gd name="T20" fmla="*/ 31 w 67"/>
                <a:gd name="T21" fmla="*/ 46 h 65"/>
                <a:gd name="T22" fmla="*/ 25 w 67"/>
                <a:gd name="T23" fmla="*/ 17 h 65"/>
                <a:gd name="T24" fmla="*/ 20 w 67"/>
                <a:gd name="T25" fmla="*/ 15 h 65"/>
                <a:gd name="T26" fmla="*/ 19 w 67"/>
                <a:gd name="T27" fmla="*/ 12 h 65"/>
                <a:gd name="T28" fmla="*/ 33 w 67"/>
                <a:gd name="T29" fmla="*/ 9 h 65"/>
                <a:gd name="T30" fmla="*/ 33 w 67"/>
                <a:gd name="T31" fmla="*/ 11 h 65"/>
                <a:gd name="T32" fmla="*/ 31 w 67"/>
                <a:gd name="T33" fmla="*/ 15 h 65"/>
                <a:gd name="T34" fmla="*/ 39 w 67"/>
                <a:gd name="T35" fmla="*/ 43 h 65"/>
                <a:gd name="T36" fmla="*/ 56 w 67"/>
                <a:gd name="T37" fmla="*/ 21 h 65"/>
                <a:gd name="T38" fmla="*/ 37 w 67"/>
                <a:gd name="T39" fmla="*/ 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 h="65">
                  <a:moveTo>
                    <a:pt x="37" y="5"/>
                  </a:moveTo>
                  <a:cubicBezTo>
                    <a:pt x="37" y="3"/>
                    <a:pt x="37" y="3"/>
                    <a:pt x="37" y="3"/>
                  </a:cubicBezTo>
                  <a:cubicBezTo>
                    <a:pt x="50" y="0"/>
                    <a:pt x="50" y="0"/>
                    <a:pt x="50" y="0"/>
                  </a:cubicBezTo>
                  <a:cubicBezTo>
                    <a:pt x="57" y="6"/>
                    <a:pt x="61" y="11"/>
                    <a:pt x="63" y="19"/>
                  </a:cubicBezTo>
                  <a:cubicBezTo>
                    <a:pt x="67" y="37"/>
                    <a:pt x="63" y="52"/>
                    <a:pt x="41" y="58"/>
                  </a:cubicBezTo>
                  <a:cubicBezTo>
                    <a:pt x="17" y="65"/>
                    <a:pt x="7" y="50"/>
                    <a:pt x="2" y="32"/>
                  </a:cubicBezTo>
                  <a:cubicBezTo>
                    <a:pt x="0" y="27"/>
                    <a:pt x="0" y="23"/>
                    <a:pt x="0" y="18"/>
                  </a:cubicBezTo>
                  <a:cubicBezTo>
                    <a:pt x="12" y="15"/>
                    <a:pt x="12" y="15"/>
                    <a:pt x="12" y="15"/>
                  </a:cubicBezTo>
                  <a:cubicBezTo>
                    <a:pt x="14" y="17"/>
                    <a:pt x="14" y="17"/>
                    <a:pt x="14" y="17"/>
                  </a:cubicBezTo>
                  <a:cubicBezTo>
                    <a:pt x="9" y="21"/>
                    <a:pt x="7" y="28"/>
                    <a:pt x="9" y="34"/>
                  </a:cubicBezTo>
                  <a:cubicBezTo>
                    <a:pt x="11" y="44"/>
                    <a:pt x="22" y="50"/>
                    <a:pt x="31" y="46"/>
                  </a:cubicBezTo>
                  <a:cubicBezTo>
                    <a:pt x="25" y="17"/>
                    <a:pt x="25" y="17"/>
                    <a:pt x="25" y="17"/>
                  </a:cubicBezTo>
                  <a:cubicBezTo>
                    <a:pt x="20" y="15"/>
                    <a:pt x="20" y="15"/>
                    <a:pt x="20" y="15"/>
                  </a:cubicBezTo>
                  <a:cubicBezTo>
                    <a:pt x="19" y="12"/>
                    <a:pt x="19" y="12"/>
                    <a:pt x="19" y="12"/>
                  </a:cubicBezTo>
                  <a:cubicBezTo>
                    <a:pt x="33" y="9"/>
                    <a:pt x="33" y="9"/>
                    <a:pt x="33" y="9"/>
                  </a:cubicBezTo>
                  <a:cubicBezTo>
                    <a:pt x="33" y="11"/>
                    <a:pt x="33" y="11"/>
                    <a:pt x="33" y="11"/>
                  </a:cubicBezTo>
                  <a:cubicBezTo>
                    <a:pt x="31" y="15"/>
                    <a:pt x="31" y="15"/>
                    <a:pt x="31" y="15"/>
                  </a:cubicBezTo>
                  <a:cubicBezTo>
                    <a:pt x="39" y="43"/>
                    <a:pt x="39" y="43"/>
                    <a:pt x="39" y="43"/>
                  </a:cubicBezTo>
                  <a:cubicBezTo>
                    <a:pt x="50" y="43"/>
                    <a:pt x="58" y="32"/>
                    <a:pt x="56" y="21"/>
                  </a:cubicBezTo>
                  <a:cubicBezTo>
                    <a:pt x="54" y="13"/>
                    <a:pt x="46" y="6"/>
                    <a:pt x="37"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1" name="Freeform 50"/>
            <p:cNvSpPr>
              <a:spLocks noEditPoints="1"/>
            </p:cNvSpPr>
            <p:nvPr/>
          </p:nvSpPr>
          <p:spPr bwMode="auto">
            <a:xfrm>
              <a:off x="7954963" y="4657725"/>
              <a:ext cx="47625" cy="50800"/>
            </a:xfrm>
            <a:custGeom>
              <a:avLst/>
              <a:gdLst>
                <a:gd name="T0" fmla="*/ 67 w 73"/>
                <a:gd name="T1" fmla="*/ 40 h 80"/>
                <a:gd name="T2" fmla="*/ 52 w 73"/>
                <a:gd name="T3" fmla="*/ 48 h 80"/>
                <a:gd name="T4" fmla="*/ 54 w 73"/>
                <a:gd name="T5" fmla="*/ 17 h 80"/>
                <a:gd name="T6" fmla="*/ 41 w 73"/>
                <a:gd name="T7" fmla="*/ 0 h 80"/>
                <a:gd name="T8" fmla="*/ 39 w 73"/>
                <a:gd name="T9" fmla="*/ 1 h 80"/>
                <a:gd name="T10" fmla="*/ 43 w 73"/>
                <a:gd name="T11" fmla="*/ 11 h 80"/>
                <a:gd name="T12" fmla="*/ 43 w 73"/>
                <a:gd name="T13" fmla="*/ 31 h 80"/>
                <a:gd name="T14" fmla="*/ 19 w 73"/>
                <a:gd name="T15" fmla="*/ 23 h 80"/>
                <a:gd name="T16" fmla="*/ 5 w 73"/>
                <a:gd name="T17" fmla="*/ 51 h 80"/>
                <a:gd name="T18" fmla="*/ 18 w 73"/>
                <a:gd name="T19" fmla="*/ 80 h 80"/>
                <a:gd name="T20" fmla="*/ 22 w 73"/>
                <a:gd name="T21" fmla="*/ 78 h 80"/>
                <a:gd name="T22" fmla="*/ 23 w 73"/>
                <a:gd name="T23" fmla="*/ 75 h 80"/>
                <a:gd name="T24" fmla="*/ 68 w 73"/>
                <a:gd name="T25" fmla="*/ 52 h 80"/>
                <a:gd name="T26" fmla="*/ 71 w 73"/>
                <a:gd name="T27" fmla="*/ 54 h 80"/>
                <a:gd name="T28" fmla="*/ 73 w 73"/>
                <a:gd name="T29" fmla="*/ 54 h 80"/>
                <a:gd name="T30" fmla="*/ 67 w 73"/>
                <a:gd name="T31" fmla="*/ 40 h 80"/>
                <a:gd name="T32" fmla="*/ 17 w 73"/>
                <a:gd name="T33" fmla="*/ 66 h 80"/>
                <a:gd name="T34" fmla="*/ 23 w 73"/>
                <a:gd name="T35" fmla="*/ 33 h 80"/>
                <a:gd name="T36" fmla="*/ 45 w 73"/>
                <a:gd name="T37" fmla="*/ 51 h 80"/>
                <a:gd name="T38" fmla="*/ 17 w 73"/>
                <a:gd name="T39" fmla="*/ 6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 h="80">
                  <a:moveTo>
                    <a:pt x="67" y="40"/>
                  </a:moveTo>
                  <a:cubicBezTo>
                    <a:pt x="52" y="48"/>
                    <a:pt x="52" y="48"/>
                    <a:pt x="52" y="48"/>
                  </a:cubicBezTo>
                  <a:cubicBezTo>
                    <a:pt x="52" y="36"/>
                    <a:pt x="55" y="24"/>
                    <a:pt x="54" y="17"/>
                  </a:cubicBezTo>
                  <a:cubicBezTo>
                    <a:pt x="51" y="8"/>
                    <a:pt x="49" y="6"/>
                    <a:pt x="41" y="0"/>
                  </a:cubicBezTo>
                  <a:cubicBezTo>
                    <a:pt x="39" y="1"/>
                    <a:pt x="39" y="1"/>
                    <a:pt x="39" y="1"/>
                  </a:cubicBezTo>
                  <a:cubicBezTo>
                    <a:pt x="41" y="5"/>
                    <a:pt x="42" y="5"/>
                    <a:pt x="43" y="11"/>
                  </a:cubicBezTo>
                  <a:cubicBezTo>
                    <a:pt x="46" y="18"/>
                    <a:pt x="45" y="23"/>
                    <a:pt x="43" y="31"/>
                  </a:cubicBezTo>
                  <a:cubicBezTo>
                    <a:pt x="39" y="23"/>
                    <a:pt x="29" y="20"/>
                    <a:pt x="19" y="23"/>
                  </a:cubicBezTo>
                  <a:cubicBezTo>
                    <a:pt x="7" y="26"/>
                    <a:pt x="0" y="39"/>
                    <a:pt x="5" y="51"/>
                  </a:cubicBezTo>
                  <a:cubicBezTo>
                    <a:pt x="18" y="80"/>
                    <a:pt x="18" y="80"/>
                    <a:pt x="18" y="80"/>
                  </a:cubicBezTo>
                  <a:cubicBezTo>
                    <a:pt x="22" y="78"/>
                    <a:pt x="22" y="78"/>
                    <a:pt x="22" y="78"/>
                  </a:cubicBezTo>
                  <a:cubicBezTo>
                    <a:pt x="23" y="75"/>
                    <a:pt x="23" y="75"/>
                    <a:pt x="23" y="75"/>
                  </a:cubicBezTo>
                  <a:cubicBezTo>
                    <a:pt x="68" y="52"/>
                    <a:pt x="68" y="52"/>
                    <a:pt x="68" y="52"/>
                  </a:cubicBezTo>
                  <a:cubicBezTo>
                    <a:pt x="71" y="54"/>
                    <a:pt x="71" y="54"/>
                    <a:pt x="71" y="54"/>
                  </a:cubicBezTo>
                  <a:cubicBezTo>
                    <a:pt x="73" y="54"/>
                    <a:pt x="73" y="54"/>
                    <a:pt x="73" y="54"/>
                  </a:cubicBezTo>
                  <a:lnTo>
                    <a:pt x="67" y="40"/>
                  </a:lnTo>
                  <a:close/>
                  <a:moveTo>
                    <a:pt x="17" y="66"/>
                  </a:moveTo>
                  <a:cubicBezTo>
                    <a:pt x="11" y="54"/>
                    <a:pt x="8" y="37"/>
                    <a:pt x="23" y="33"/>
                  </a:cubicBezTo>
                  <a:cubicBezTo>
                    <a:pt x="36" y="30"/>
                    <a:pt x="44" y="42"/>
                    <a:pt x="45" y="51"/>
                  </a:cubicBezTo>
                  <a:lnTo>
                    <a:pt x="17"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2" name="Freeform 51"/>
            <p:cNvSpPr>
              <a:spLocks/>
            </p:cNvSpPr>
            <p:nvPr/>
          </p:nvSpPr>
          <p:spPr bwMode="auto">
            <a:xfrm>
              <a:off x="7975601" y="4741863"/>
              <a:ext cx="39688" cy="44450"/>
            </a:xfrm>
            <a:custGeom>
              <a:avLst/>
              <a:gdLst>
                <a:gd name="T0" fmla="*/ 3 w 64"/>
                <a:gd name="T1" fmla="*/ 59 h 68"/>
                <a:gd name="T2" fmla="*/ 4 w 64"/>
                <a:gd name="T3" fmla="*/ 13 h 68"/>
                <a:gd name="T4" fmla="*/ 0 w 64"/>
                <a:gd name="T5" fmla="*/ 0 h 68"/>
                <a:gd name="T6" fmla="*/ 16 w 64"/>
                <a:gd name="T7" fmla="*/ 10 h 68"/>
                <a:gd name="T8" fmla="*/ 12 w 64"/>
                <a:gd name="T9" fmla="*/ 12 h 68"/>
                <a:gd name="T10" fmla="*/ 10 w 64"/>
                <a:gd name="T11" fmla="*/ 31 h 68"/>
                <a:gd name="T12" fmla="*/ 61 w 64"/>
                <a:gd name="T13" fmla="*/ 30 h 68"/>
                <a:gd name="T14" fmla="*/ 62 w 64"/>
                <a:gd name="T15" fmla="*/ 28 h 68"/>
                <a:gd name="T16" fmla="*/ 64 w 64"/>
                <a:gd name="T17" fmla="*/ 28 h 68"/>
                <a:gd name="T18" fmla="*/ 64 w 64"/>
                <a:gd name="T19" fmla="*/ 46 h 68"/>
                <a:gd name="T20" fmla="*/ 63 w 64"/>
                <a:gd name="T21" fmla="*/ 46 h 68"/>
                <a:gd name="T22" fmla="*/ 61 w 64"/>
                <a:gd name="T23" fmla="*/ 42 h 68"/>
                <a:gd name="T24" fmla="*/ 10 w 64"/>
                <a:gd name="T25" fmla="*/ 43 h 68"/>
                <a:gd name="T26" fmla="*/ 11 w 64"/>
                <a:gd name="T27" fmla="*/ 57 h 68"/>
                <a:gd name="T28" fmla="*/ 14 w 64"/>
                <a:gd name="T29" fmla="*/ 59 h 68"/>
                <a:gd name="T30" fmla="*/ 1 w 64"/>
                <a:gd name="T31" fmla="*/ 68 h 68"/>
                <a:gd name="T32" fmla="*/ 3 w 64"/>
                <a:gd name="T33" fmla="*/ 5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68">
                  <a:moveTo>
                    <a:pt x="3" y="59"/>
                  </a:moveTo>
                  <a:cubicBezTo>
                    <a:pt x="4" y="13"/>
                    <a:pt x="4" y="13"/>
                    <a:pt x="4" y="13"/>
                  </a:cubicBezTo>
                  <a:cubicBezTo>
                    <a:pt x="0" y="0"/>
                    <a:pt x="0" y="0"/>
                    <a:pt x="0" y="0"/>
                  </a:cubicBezTo>
                  <a:cubicBezTo>
                    <a:pt x="16" y="10"/>
                    <a:pt x="16" y="10"/>
                    <a:pt x="16" y="10"/>
                  </a:cubicBezTo>
                  <a:cubicBezTo>
                    <a:pt x="14" y="11"/>
                    <a:pt x="13" y="11"/>
                    <a:pt x="12" y="12"/>
                  </a:cubicBezTo>
                  <a:cubicBezTo>
                    <a:pt x="10" y="14"/>
                    <a:pt x="10" y="20"/>
                    <a:pt x="10" y="31"/>
                  </a:cubicBezTo>
                  <a:cubicBezTo>
                    <a:pt x="61" y="30"/>
                    <a:pt x="61" y="30"/>
                    <a:pt x="61" y="30"/>
                  </a:cubicBezTo>
                  <a:cubicBezTo>
                    <a:pt x="62" y="28"/>
                    <a:pt x="62" y="28"/>
                    <a:pt x="62" y="28"/>
                  </a:cubicBezTo>
                  <a:cubicBezTo>
                    <a:pt x="64" y="28"/>
                    <a:pt x="64" y="28"/>
                    <a:pt x="64" y="28"/>
                  </a:cubicBezTo>
                  <a:cubicBezTo>
                    <a:pt x="64" y="46"/>
                    <a:pt x="64" y="46"/>
                    <a:pt x="64" y="46"/>
                  </a:cubicBezTo>
                  <a:cubicBezTo>
                    <a:pt x="63" y="46"/>
                    <a:pt x="63" y="46"/>
                    <a:pt x="63" y="46"/>
                  </a:cubicBezTo>
                  <a:cubicBezTo>
                    <a:pt x="61" y="42"/>
                    <a:pt x="61" y="42"/>
                    <a:pt x="61" y="42"/>
                  </a:cubicBezTo>
                  <a:cubicBezTo>
                    <a:pt x="10" y="43"/>
                    <a:pt x="10" y="43"/>
                    <a:pt x="10" y="43"/>
                  </a:cubicBezTo>
                  <a:cubicBezTo>
                    <a:pt x="10" y="48"/>
                    <a:pt x="10" y="56"/>
                    <a:pt x="11" y="57"/>
                  </a:cubicBezTo>
                  <a:cubicBezTo>
                    <a:pt x="12" y="58"/>
                    <a:pt x="13" y="59"/>
                    <a:pt x="14" y="59"/>
                  </a:cubicBezTo>
                  <a:cubicBezTo>
                    <a:pt x="1" y="68"/>
                    <a:pt x="1" y="68"/>
                    <a:pt x="1" y="68"/>
                  </a:cubicBezTo>
                  <a:lnTo>
                    <a:pt x="3"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3" name="Freeform 52"/>
            <p:cNvSpPr>
              <a:spLocks/>
            </p:cNvSpPr>
            <p:nvPr/>
          </p:nvSpPr>
          <p:spPr bwMode="auto">
            <a:xfrm>
              <a:off x="7974013" y="4789488"/>
              <a:ext cx="39688" cy="17463"/>
            </a:xfrm>
            <a:custGeom>
              <a:avLst/>
              <a:gdLst>
                <a:gd name="T0" fmla="*/ 24 w 25"/>
                <a:gd name="T1" fmla="*/ 11 h 11"/>
                <a:gd name="T2" fmla="*/ 25 w 25"/>
                <a:gd name="T3" fmla="*/ 3 h 11"/>
                <a:gd name="T4" fmla="*/ 24 w 25"/>
                <a:gd name="T5" fmla="*/ 3 h 11"/>
                <a:gd name="T6" fmla="*/ 23 w 25"/>
                <a:gd name="T7" fmla="*/ 4 h 11"/>
                <a:gd name="T8" fmla="*/ 3 w 25"/>
                <a:gd name="T9" fmla="*/ 1 h 11"/>
                <a:gd name="T10" fmla="*/ 3 w 25"/>
                <a:gd name="T11" fmla="*/ 0 h 11"/>
                <a:gd name="T12" fmla="*/ 1 w 25"/>
                <a:gd name="T13" fmla="*/ 0 h 11"/>
                <a:gd name="T14" fmla="*/ 0 w 25"/>
                <a:gd name="T15" fmla="*/ 7 h 11"/>
                <a:gd name="T16" fmla="*/ 1 w 25"/>
                <a:gd name="T17" fmla="*/ 7 h 11"/>
                <a:gd name="T18" fmla="*/ 3 w 25"/>
                <a:gd name="T19" fmla="*/ 6 h 11"/>
                <a:gd name="T20" fmla="*/ 22 w 25"/>
                <a:gd name="T21" fmla="*/ 9 h 11"/>
                <a:gd name="T22" fmla="*/ 23 w 25"/>
                <a:gd name="T23" fmla="*/ 11 h 11"/>
                <a:gd name="T24" fmla="*/ 24 w 25"/>
                <a:gd name="T25"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1">
                  <a:moveTo>
                    <a:pt x="24" y="11"/>
                  </a:moveTo>
                  <a:lnTo>
                    <a:pt x="25" y="3"/>
                  </a:lnTo>
                  <a:lnTo>
                    <a:pt x="24" y="3"/>
                  </a:lnTo>
                  <a:lnTo>
                    <a:pt x="23" y="4"/>
                  </a:lnTo>
                  <a:lnTo>
                    <a:pt x="3" y="1"/>
                  </a:lnTo>
                  <a:lnTo>
                    <a:pt x="3" y="0"/>
                  </a:lnTo>
                  <a:lnTo>
                    <a:pt x="1" y="0"/>
                  </a:lnTo>
                  <a:lnTo>
                    <a:pt x="0" y="7"/>
                  </a:lnTo>
                  <a:lnTo>
                    <a:pt x="1" y="7"/>
                  </a:lnTo>
                  <a:lnTo>
                    <a:pt x="3" y="6"/>
                  </a:lnTo>
                  <a:lnTo>
                    <a:pt x="22" y="9"/>
                  </a:lnTo>
                  <a:lnTo>
                    <a:pt x="23" y="11"/>
                  </a:lnTo>
                  <a:lnTo>
                    <a:pt x="2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4" name="Freeform 53"/>
            <p:cNvSpPr>
              <a:spLocks/>
            </p:cNvSpPr>
            <p:nvPr/>
          </p:nvSpPr>
          <p:spPr bwMode="auto">
            <a:xfrm>
              <a:off x="7962901" y="4805363"/>
              <a:ext cx="44450" cy="42863"/>
            </a:xfrm>
            <a:custGeom>
              <a:avLst/>
              <a:gdLst>
                <a:gd name="T0" fmla="*/ 54 w 70"/>
                <a:gd name="T1" fmla="*/ 13 h 67"/>
                <a:gd name="T2" fmla="*/ 56 w 70"/>
                <a:gd name="T3" fmla="*/ 11 h 67"/>
                <a:gd name="T4" fmla="*/ 68 w 70"/>
                <a:gd name="T5" fmla="*/ 16 h 67"/>
                <a:gd name="T6" fmla="*/ 66 w 70"/>
                <a:gd name="T7" fmla="*/ 41 h 67"/>
                <a:gd name="T8" fmla="*/ 22 w 70"/>
                <a:gd name="T9" fmla="*/ 58 h 67"/>
                <a:gd name="T10" fmla="*/ 10 w 70"/>
                <a:gd name="T11" fmla="*/ 13 h 67"/>
                <a:gd name="T12" fmla="*/ 17 w 70"/>
                <a:gd name="T13" fmla="*/ 0 h 67"/>
                <a:gd name="T14" fmla="*/ 30 w 70"/>
                <a:gd name="T15" fmla="*/ 5 h 67"/>
                <a:gd name="T16" fmla="*/ 29 w 70"/>
                <a:gd name="T17" fmla="*/ 8 h 67"/>
                <a:gd name="T18" fmla="*/ 15 w 70"/>
                <a:gd name="T19" fmla="*/ 17 h 67"/>
                <a:gd name="T20" fmla="*/ 26 w 70"/>
                <a:gd name="T21" fmla="*/ 42 h 67"/>
                <a:gd name="T22" fmla="*/ 59 w 70"/>
                <a:gd name="T23" fmla="*/ 36 h 67"/>
                <a:gd name="T24" fmla="*/ 54 w 70"/>
                <a:gd name="T25" fmla="*/ 1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67">
                  <a:moveTo>
                    <a:pt x="54" y="13"/>
                  </a:moveTo>
                  <a:cubicBezTo>
                    <a:pt x="56" y="11"/>
                    <a:pt x="56" y="11"/>
                    <a:pt x="56" y="11"/>
                  </a:cubicBezTo>
                  <a:cubicBezTo>
                    <a:pt x="68" y="16"/>
                    <a:pt x="68" y="16"/>
                    <a:pt x="68" y="16"/>
                  </a:cubicBezTo>
                  <a:cubicBezTo>
                    <a:pt x="70" y="25"/>
                    <a:pt x="70" y="32"/>
                    <a:pt x="66" y="41"/>
                  </a:cubicBezTo>
                  <a:cubicBezTo>
                    <a:pt x="57" y="57"/>
                    <a:pt x="45" y="67"/>
                    <a:pt x="22" y="58"/>
                  </a:cubicBezTo>
                  <a:cubicBezTo>
                    <a:pt x="0" y="48"/>
                    <a:pt x="3" y="30"/>
                    <a:pt x="10" y="13"/>
                  </a:cubicBezTo>
                  <a:cubicBezTo>
                    <a:pt x="12" y="8"/>
                    <a:pt x="14" y="5"/>
                    <a:pt x="17" y="0"/>
                  </a:cubicBezTo>
                  <a:cubicBezTo>
                    <a:pt x="30" y="5"/>
                    <a:pt x="30" y="5"/>
                    <a:pt x="30" y="5"/>
                  </a:cubicBezTo>
                  <a:cubicBezTo>
                    <a:pt x="29" y="8"/>
                    <a:pt x="29" y="8"/>
                    <a:pt x="29" y="8"/>
                  </a:cubicBezTo>
                  <a:cubicBezTo>
                    <a:pt x="23" y="8"/>
                    <a:pt x="18" y="12"/>
                    <a:pt x="15" y="17"/>
                  </a:cubicBezTo>
                  <a:cubicBezTo>
                    <a:pt x="10" y="27"/>
                    <a:pt x="17" y="35"/>
                    <a:pt x="26" y="42"/>
                  </a:cubicBezTo>
                  <a:cubicBezTo>
                    <a:pt x="35" y="49"/>
                    <a:pt x="54" y="46"/>
                    <a:pt x="59" y="36"/>
                  </a:cubicBezTo>
                  <a:cubicBezTo>
                    <a:pt x="62" y="29"/>
                    <a:pt x="60" y="20"/>
                    <a:pt x="54" y="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5" name="Freeform 54"/>
            <p:cNvSpPr>
              <a:spLocks/>
            </p:cNvSpPr>
            <p:nvPr/>
          </p:nvSpPr>
          <p:spPr bwMode="auto">
            <a:xfrm>
              <a:off x="7953376" y="4840288"/>
              <a:ext cx="39688" cy="28575"/>
            </a:xfrm>
            <a:custGeom>
              <a:avLst/>
              <a:gdLst>
                <a:gd name="T0" fmla="*/ 21 w 25"/>
                <a:gd name="T1" fmla="*/ 18 h 18"/>
                <a:gd name="T2" fmla="*/ 25 w 25"/>
                <a:gd name="T3" fmla="*/ 11 h 18"/>
                <a:gd name="T4" fmla="*/ 25 w 25"/>
                <a:gd name="T5" fmla="*/ 11 h 18"/>
                <a:gd name="T6" fmla="*/ 23 w 25"/>
                <a:gd name="T7" fmla="*/ 12 h 18"/>
                <a:gd name="T8" fmla="*/ 4 w 25"/>
                <a:gd name="T9" fmla="*/ 2 h 18"/>
                <a:gd name="T10" fmla="*/ 5 w 25"/>
                <a:gd name="T11" fmla="*/ 1 h 18"/>
                <a:gd name="T12" fmla="*/ 3 w 25"/>
                <a:gd name="T13" fmla="*/ 0 h 18"/>
                <a:gd name="T14" fmla="*/ 0 w 25"/>
                <a:gd name="T15" fmla="*/ 7 h 18"/>
                <a:gd name="T16" fmla="*/ 1 w 25"/>
                <a:gd name="T17" fmla="*/ 8 h 18"/>
                <a:gd name="T18" fmla="*/ 3 w 25"/>
                <a:gd name="T19" fmla="*/ 6 h 18"/>
                <a:gd name="T20" fmla="*/ 20 w 25"/>
                <a:gd name="T21" fmla="*/ 16 h 18"/>
                <a:gd name="T22" fmla="*/ 20 w 25"/>
                <a:gd name="T23" fmla="*/ 18 h 18"/>
                <a:gd name="T24" fmla="*/ 21 w 25"/>
                <a:gd name="T2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8">
                  <a:moveTo>
                    <a:pt x="21" y="18"/>
                  </a:moveTo>
                  <a:lnTo>
                    <a:pt x="25" y="11"/>
                  </a:lnTo>
                  <a:lnTo>
                    <a:pt x="25" y="11"/>
                  </a:lnTo>
                  <a:lnTo>
                    <a:pt x="23" y="12"/>
                  </a:lnTo>
                  <a:lnTo>
                    <a:pt x="4" y="2"/>
                  </a:lnTo>
                  <a:lnTo>
                    <a:pt x="5" y="1"/>
                  </a:lnTo>
                  <a:lnTo>
                    <a:pt x="3" y="0"/>
                  </a:lnTo>
                  <a:lnTo>
                    <a:pt x="0" y="7"/>
                  </a:lnTo>
                  <a:lnTo>
                    <a:pt x="1" y="8"/>
                  </a:lnTo>
                  <a:lnTo>
                    <a:pt x="3" y="6"/>
                  </a:lnTo>
                  <a:lnTo>
                    <a:pt x="20" y="16"/>
                  </a:lnTo>
                  <a:lnTo>
                    <a:pt x="20" y="18"/>
                  </a:lnTo>
                  <a:lnTo>
                    <a:pt x="21"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6" name="Freeform 55"/>
            <p:cNvSpPr>
              <a:spLocks/>
            </p:cNvSpPr>
            <p:nvPr/>
          </p:nvSpPr>
          <p:spPr bwMode="auto">
            <a:xfrm>
              <a:off x="7935913" y="4864100"/>
              <a:ext cx="47625" cy="34925"/>
            </a:xfrm>
            <a:custGeom>
              <a:avLst/>
              <a:gdLst>
                <a:gd name="T0" fmla="*/ 46 w 76"/>
                <a:gd name="T1" fmla="*/ 55 h 55"/>
                <a:gd name="T2" fmla="*/ 76 w 76"/>
                <a:gd name="T3" fmla="*/ 21 h 55"/>
                <a:gd name="T4" fmla="*/ 69 w 76"/>
                <a:gd name="T5" fmla="*/ 5 h 55"/>
                <a:gd name="T6" fmla="*/ 65 w 76"/>
                <a:gd name="T7" fmla="*/ 10 h 55"/>
                <a:gd name="T8" fmla="*/ 66 w 76"/>
                <a:gd name="T9" fmla="*/ 20 h 55"/>
                <a:gd name="T10" fmla="*/ 53 w 76"/>
                <a:gd name="T11" fmla="*/ 38 h 55"/>
                <a:gd name="T12" fmla="*/ 15 w 76"/>
                <a:gd name="T13" fmla="*/ 7 h 55"/>
                <a:gd name="T14" fmla="*/ 17 w 76"/>
                <a:gd name="T15" fmla="*/ 3 h 55"/>
                <a:gd name="T16" fmla="*/ 13 w 76"/>
                <a:gd name="T17" fmla="*/ 0 h 55"/>
                <a:gd name="T18" fmla="*/ 0 w 76"/>
                <a:gd name="T19" fmla="*/ 17 h 55"/>
                <a:gd name="T20" fmla="*/ 4 w 76"/>
                <a:gd name="T21" fmla="*/ 19 h 55"/>
                <a:gd name="T22" fmla="*/ 8 w 76"/>
                <a:gd name="T23" fmla="*/ 17 h 55"/>
                <a:gd name="T24" fmla="*/ 45 w 76"/>
                <a:gd name="T25" fmla="*/ 48 h 55"/>
                <a:gd name="T26" fmla="*/ 45 w 76"/>
                <a:gd name="T27" fmla="*/ 53 h 55"/>
                <a:gd name="T28" fmla="*/ 46 w 76"/>
                <a:gd name="T2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55">
                  <a:moveTo>
                    <a:pt x="46" y="55"/>
                  </a:moveTo>
                  <a:cubicBezTo>
                    <a:pt x="76" y="21"/>
                    <a:pt x="76" y="21"/>
                    <a:pt x="76" y="21"/>
                  </a:cubicBezTo>
                  <a:cubicBezTo>
                    <a:pt x="69" y="5"/>
                    <a:pt x="69" y="5"/>
                    <a:pt x="69" y="5"/>
                  </a:cubicBezTo>
                  <a:cubicBezTo>
                    <a:pt x="65" y="10"/>
                    <a:pt x="65" y="10"/>
                    <a:pt x="65" y="10"/>
                  </a:cubicBezTo>
                  <a:cubicBezTo>
                    <a:pt x="65" y="10"/>
                    <a:pt x="67" y="16"/>
                    <a:pt x="66" y="20"/>
                  </a:cubicBezTo>
                  <a:cubicBezTo>
                    <a:pt x="65" y="28"/>
                    <a:pt x="53" y="38"/>
                    <a:pt x="53" y="38"/>
                  </a:cubicBezTo>
                  <a:cubicBezTo>
                    <a:pt x="15" y="7"/>
                    <a:pt x="15" y="7"/>
                    <a:pt x="15" y="7"/>
                  </a:cubicBezTo>
                  <a:cubicBezTo>
                    <a:pt x="17" y="3"/>
                    <a:pt x="17" y="3"/>
                    <a:pt x="17" y="3"/>
                  </a:cubicBezTo>
                  <a:cubicBezTo>
                    <a:pt x="13" y="0"/>
                    <a:pt x="13" y="0"/>
                    <a:pt x="13" y="0"/>
                  </a:cubicBezTo>
                  <a:cubicBezTo>
                    <a:pt x="0" y="17"/>
                    <a:pt x="0" y="17"/>
                    <a:pt x="0" y="17"/>
                  </a:cubicBezTo>
                  <a:cubicBezTo>
                    <a:pt x="4" y="19"/>
                    <a:pt x="4" y="19"/>
                    <a:pt x="4" y="19"/>
                  </a:cubicBezTo>
                  <a:cubicBezTo>
                    <a:pt x="8" y="17"/>
                    <a:pt x="8" y="17"/>
                    <a:pt x="8" y="17"/>
                  </a:cubicBezTo>
                  <a:cubicBezTo>
                    <a:pt x="45" y="48"/>
                    <a:pt x="45" y="48"/>
                    <a:pt x="45" y="48"/>
                  </a:cubicBezTo>
                  <a:cubicBezTo>
                    <a:pt x="45" y="53"/>
                    <a:pt x="45" y="53"/>
                    <a:pt x="45" y="53"/>
                  </a:cubicBezTo>
                  <a:lnTo>
                    <a:pt x="46" y="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7" name="Freeform 56"/>
            <p:cNvSpPr>
              <a:spLocks/>
            </p:cNvSpPr>
            <p:nvPr/>
          </p:nvSpPr>
          <p:spPr bwMode="auto">
            <a:xfrm>
              <a:off x="7880351" y="4895850"/>
              <a:ext cx="33338" cy="52388"/>
            </a:xfrm>
            <a:custGeom>
              <a:avLst/>
              <a:gdLst>
                <a:gd name="T0" fmla="*/ 29 w 52"/>
                <a:gd name="T1" fmla="*/ 81 h 81"/>
                <a:gd name="T2" fmla="*/ 46 w 52"/>
                <a:gd name="T3" fmla="*/ 73 h 81"/>
                <a:gd name="T4" fmla="*/ 44 w 52"/>
                <a:gd name="T5" fmla="*/ 71 h 81"/>
                <a:gd name="T6" fmla="*/ 40 w 52"/>
                <a:gd name="T7" fmla="*/ 70 h 81"/>
                <a:gd name="T8" fmla="*/ 28 w 52"/>
                <a:gd name="T9" fmla="*/ 47 h 81"/>
                <a:gd name="T10" fmla="*/ 44 w 52"/>
                <a:gd name="T11" fmla="*/ 39 h 81"/>
                <a:gd name="T12" fmla="*/ 52 w 52"/>
                <a:gd name="T13" fmla="*/ 38 h 81"/>
                <a:gd name="T14" fmla="*/ 46 w 52"/>
                <a:gd name="T15" fmla="*/ 27 h 81"/>
                <a:gd name="T16" fmla="*/ 41 w 52"/>
                <a:gd name="T17" fmla="*/ 32 h 81"/>
                <a:gd name="T18" fmla="*/ 25 w 52"/>
                <a:gd name="T19" fmla="*/ 41 h 81"/>
                <a:gd name="T20" fmla="*/ 17 w 52"/>
                <a:gd name="T21" fmla="*/ 24 h 81"/>
                <a:gd name="T22" fmla="*/ 35 w 52"/>
                <a:gd name="T23" fmla="*/ 14 h 81"/>
                <a:gd name="T24" fmla="*/ 42 w 52"/>
                <a:gd name="T25" fmla="*/ 12 h 81"/>
                <a:gd name="T26" fmla="*/ 43 w 52"/>
                <a:gd name="T27" fmla="*/ 7 h 81"/>
                <a:gd name="T28" fmla="*/ 47 w 52"/>
                <a:gd name="T29" fmla="*/ 0 h 81"/>
                <a:gd name="T30" fmla="*/ 0 w 52"/>
                <a:gd name="T31" fmla="*/ 27 h 81"/>
                <a:gd name="T32" fmla="*/ 1 w 52"/>
                <a:gd name="T33" fmla="*/ 31 h 81"/>
                <a:gd name="T34" fmla="*/ 6 w 52"/>
                <a:gd name="T35" fmla="*/ 30 h 81"/>
                <a:gd name="T36" fmla="*/ 28 w 52"/>
                <a:gd name="T37" fmla="*/ 75 h 81"/>
                <a:gd name="T38" fmla="*/ 27 w 52"/>
                <a:gd name="T39" fmla="*/ 79 h 81"/>
                <a:gd name="T40" fmla="*/ 29 w 52"/>
                <a:gd name="T41"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81">
                  <a:moveTo>
                    <a:pt x="29" y="81"/>
                  </a:moveTo>
                  <a:cubicBezTo>
                    <a:pt x="46" y="73"/>
                    <a:pt x="46" y="73"/>
                    <a:pt x="46" y="73"/>
                  </a:cubicBezTo>
                  <a:cubicBezTo>
                    <a:pt x="44" y="71"/>
                    <a:pt x="44" y="71"/>
                    <a:pt x="44" y="71"/>
                  </a:cubicBezTo>
                  <a:cubicBezTo>
                    <a:pt x="40" y="70"/>
                    <a:pt x="40" y="70"/>
                    <a:pt x="40" y="70"/>
                  </a:cubicBezTo>
                  <a:cubicBezTo>
                    <a:pt x="28" y="47"/>
                    <a:pt x="28" y="47"/>
                    <a:pt x="28" y="47"/>
                  </a:cubicBezTo>
                  <a:cubicBezTo>
                    <a:pt x="28" y="47"/>
                    <a:pt x="38" y="41"/>
                    <a:pt x="44" y="39"/>
                  </a:cubicBezTo>
                  <a:cubicBezTo>
                    <a:pt x="47" y="38"/>
                    <a:pt x="52" y="38"/>
                    <a:pt x="52" y="38"/>
                  </a:cubicBezTo>
                  <a:cubicBezTo>
                    <a:pt x="46" y="27"/>
                    <a:pt x="46" y="27"/>
                    <a:pt x="46" y="27"/>
                  </a:cubicBezTo>
                  <a:cubicBezTo>
                    <a:pt x="46" y="27"/>
                    <a:pt x="43" y="31"/>
                    <a:pt x="41" y="32"/>
                  </a:cubicBezTo>
                  <a:cubicBezTo>
                    <a:pt x="36" y="37"/>
                    <a:pt x="25" y="41"/>
                    <a:pt x="25" y="41"/>
                  </a:cubicBezTo>
                  <a:cubicBezTo>
                    <a:pt x="17" y="24"/>
                    <a:pt x="17" y="24"/>
                    <a:pt x="17" y="24"/>
                  </a:cubicBezTo>
                  <a:cubicBezTo>
                    <a:pt x="17" y="24"/>
                    <a:pt x="28" y="16"/>
                    <a:pt x="35" y="14"/>
                  </a:cubicBezTo>
                  <a:cubicBezTo>
                    <a:pt x="38" y="13"/>
                    <a:pt x="42" y="12"/>
                    <a:pt x="42" y="12"/>
                  </a:cubicBezTo>
                  <a:cubicBezTo>
                    <a:pt x="42" y="12"/>
                    <a:pt x="43" y="9"/>
                    <a:pt x="43" y="7"/>
                  </a:cubicBezTo>
                  <a:cubicBezTo>
                    <a:pt x="44" y="4"/>
                    <a:pt x="47" y="0"/>
                    <a:pt x="47" y="0"/>
                  </a:cubicBezTo>
                  <a:cubicBezTo>
                    <a:pt x="0" y="27"/>
                    <a:pt x="0" y="27"/>
                    <a:pt x="0" y="27"/>
                  </a:cubicBezTo>
                  <a:cubicBezTo>
                    <a:pt x="1" y="31"/>
                    <a:pt x="1" y="31"/>
                    <a:pt x="1" y="31"/>
                  </a:cubicBezTo>
                  <a:cubicBezTo>
                    <a:pt x="6" y="30"/>
                    <a:pt x="6" y="30"/>
                    <a:pt x="6" y="30"/>
                  </a:cubicBezTo>
                  <a:cubicBezTo>
                    <a:pt x="28" y="75"/>
                    <a:pt x="28" y="75"/>
                    <a:pt x="28" y="75"/>
                  </a:cubicBezTo>
                  <a:cubicBezTo>
                    <a:pt x="27" y="79"/>
                    <a:pt x="27" y="79"/>
                    <a:pt x="27" y="79"/>
                  </a:cubicBezTo>
                  <a:lnTo>
                    <a:pt x="29"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8" name="Freeform 57"/>
            <p:cNvSpPr>
              <a:spLocks noEditPoints="1"/>
            </p:cNvSpPr>
            <p:nvPr/>
          </p:nvSpPr>
          <p:spPr bwMode="auto">
            <a:xfrm>
              <a:off x="7685088" y="4448175"/>
              <a:ext cx="254000" cy="468313"/>
            </a:xfrm>
            <a:custGeom>
              <a:avLst/>
              <a:gdLst>
                <a:gd name="T0" fmla="*/ 334 w 401"/>
                <a:gd name="T1" fmla="*/ 149 h 738"/>
                <a:gd name="T2" fmla="*/ 224 w 401"/>
                <a:gd name="T3" fmla="*/ 31 h 738"/>
                <a:gd name="T4" fmla="*/ 177 w 401"/>
                <a:gd name="T5" fmla="*/ 31 h 738"/>
                <a:gd name="T6" fmla="*/ 67 w 401"/>
                <a:gd name="T7" fmla="*/ 149 h 738"/>
                <a:gd name="T8" fmla="*/ 0 w 401"/>
                <a:gd name="T9" fmla="*/ 273 h 738"/>
                <a:gd name="T10" fmla="*/ 200 w 401"/>
                <a:gd name="T11" fmla="*/ 738 h 738"/>
                <a:gd name="T12" fmla="*/ 401 w 401"/>
                <a:gd name="T13" fmla="*/ 273 h 738"/>
                <a:gd name="T14" fmla="*/ 263 w 401"/>
                <a:gd name="T15" fmla="*/ 199 h 738"/>
                <a:gd name="T16" fmla="*/ 312 w 401"/>
                <a:gd name="T17" fmla="*/ 149 h 738"/>
                <a:gd name="T18" fmla="*/ 224 w 401"/>
                <a:gd name="T19" fmla="*/ 89 h 738"/>
                <a:gd name="T20" fmla="*/ 200 w 401"/>
                <a:gd name="T21" fmla="*/ 199 h 738"/>
                <a:gd name="T22" fmla="*/ 241 w 401"/>
                <a:gd name="T23" fmla="*/ 147 h 738"/>
                <a:gd name="T24" fmla="*/ 200 w 401"/>
                <a:gd name="T25" fmla="*/ 17 h 738"/>
                <a:gd name="T26" fmla="*/ 238 w 401"/>
                <a:gd name="T27" fmla="*/ 61 h 738"/>
                <a:gd name="T28" fmla="*/ 194 w 401"/>
                <a:gd name="T29" fmla="*/ 92 h 738"/>
                <a:gd name="T30" fmla="*/ 177 w 401"/>
                <a:gd name="T31" fmla="*/ 89 h 738"/>
                <a:gd name="T32" fmla="*/ 177 w 401"/>
                <a:gd name="T33" fmla="*/ 89 h 738"/>
                <a:gd name="T34" fmla="*/ 138 w 401"/>
                <a:gd name="T35" fmla="*/ 147 h 738"/>
                <a:gd name="T36" fmla="*/ 200 w 401"/>
                <a:gd name="T37" fmla="*/ 221 h 738"/>
                <a:gd name="T38" fmla="*/ 294 w 401"/>
                <a:gd name="T39" fmla="*/ 231 h 738"/>
                <a:gd name="T40" fmla="*/ 225 w 401"/>
                <a:gd name="T41" fmla="*/ 274 h 738"/>
                <a:gd name="T42" fmla="*/ 177 w 401"/>
                <a:gd name="T43" fmla="*/ 241 h 738"/>
                <a:gd name="T44" fmla="*/ 174 w 401"/>
                <a:gd name="T45" fmla="*/ 272 h 738"/>
                <a:gd name="T46" fmla="*/ 106 w 401"/>
                <a:gd name="T47" fmla="*/ 231 h 738"/>
                <a:gd name="T48" fmla="*/ 41 w 401"/>
                <a:gd name="T49" fmla="*/ 391 h 738"/>
                <a:gd name="T50" fmla="*/ 168 w 401"/>
                <a:gd name="T51" fmla="*/ 357 h 738"/>
                <a:gd name="T52" fmla="*/ 47 w 401"/>
                <a:gd name="T53" fmla="*/ 413 h 738"/>
                <a:gd name="T54" fmla="*/ 47 w 401"/>
                <a:gd name="T55" fmla="*/ 413 h 738"/>
                <a:gd name="T56" fmla="*/ 152 w 401"/>
                <a:gd name="T57" fmla="*/ 650 h 738"/>
                <a:gd name="T58" fmla="*/ 249 w 401"/>
                <a:gd name="T59" fmla="*/ 650 h 738"/>
                <a:gd name="T60" fmla="*/ 227 w 401"/>
                <a:gd name="T61" fmla="*/ 534 h 738"/>
                <a:gd name="T62" fmla="*/ 194 w 401"/>
                <a:gd name="T63" fmla="*/ 711 h 738"/>
                <a:gd name="T64" fmla="*/ 93 w 401"/>
                <a:gd name="T65" fmla="*/ 534 h 738"/>
                <a:gd name="T66" fmla="*/ 173 w 401"/>
                <a:gd name="T67" fmla="*/ 413 h 738"/>
                <a:gd name="T68" fmla="*/ 330 w 401"/>
                <a:gd name="T69" fmla="*/ 484 h 738"/>
                <a:gd name="T70" fmla="*/ 189 w 401"/>
                <a:gd name="T71" fmla="*/ 391 h 738"/>
                <a:gd name="T72" fmla="*/ 230 w 401"/>
                <a:gd name="T73" fmla="*/ 391 h 738"/>
                <a:gd name="T74" fmla="*/ 249 w 401"/>
                <a:gd name="T75" fmla="*/ 413 h 738"/>
                <a:gd name="T76" fmla="*/ 307 w 401"/>
                <a:gd name="T77" fmla="*/ 391 h 738"/>
                <a:gd name="T78" fmla="*/ 361 w 401"/>
                <a:gd name="T79" fmla="*/ 391 h 738"/>
                <a:gd name="T80" fmla="*/ 374 w 401"/>
                <a:gd name="T81" fmla="*/ 336 h 738"/>
                <a:gd name="T82" fmla="*/ 200 w 401"/>
                <a:gd name="T83" fmla="*/ 364 h 738"/>
                <a:gd name="T84" fmla="*/ 29 w 401"/>
                <a:gd name="T85" fmla="*/ 336 h 738"/>
                <a:gd name="T86" fmla="*/ 132 w 401"/>
                <a:gd name="T87" fmla="*/ 256 h 738"/>
                <a:gd name="T88" fmla="*/ 145 w 401"/>
                <a:gd name="T89" fmla="*/ 300 h 738"/>
                <a:gd name="T90" fmla="*/ 194 w 401"/>
                <a:gd name="T91" fmla="*/ 273 h 738"/>
                <a:gd name="T92" fmla="*/ 198 w 401"/>
                <a:gd name="T93" fmla="*/ 252 h 738"/>
                <a:gd name="T94" fmla="*/ 205 w 401"/>
                <a:gd name="T95" fmla="*/ 278 h 738"/>
                <a:gd name="T96" fmla="*/ 281 w 401"/>
                <a:gd name="T97" fmla="*/ 280 h 738"/>
                <a:gd name="T98" fmla="*/ 294 w 401"/>
                <a:gd name="T99" fmla="*/ 252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1" h="738">
                  <a:moveTo>
                    <a:pt x="392" y="207"/>
                  </a:moveTo>
                  <a:cubicBezTo>
                    <a:pt x="389" y="199"/>
                    <a:pt x="389" y="199"/>
                    <a:pt x="389" y="199"/>
                  </a:cubicBezTo>
                  <a:cubicBezTo>
                    <a:pt x="334" y="199"/>
                    <a:pt x="334" y="199"/>
                    <a:pt x="334" y="199"/>
                  </a:cubicBezTo>
                  <a:cubicBezTo>
                    <a:pt x="334" y="149"/>
                    <a:pt x="334" y="149"/>
                    <a:pt x="334" y="149"/>
                  </a:cubicBezTo>
                  <a:cubicBezTo>
                    <a:pt x="334" y="135"/>
                    <a:pt x="327" y="121"/>
                    <a:pt x="308" y="115"/>
                  </a:cubicBezTo>
                  <a:cubicBezTo>
                    <a:pt x="295" y="99"/>
                    <a:pt x="276" y="85"/>
                    <a:pt x="255" y="76"/>
                  </a:cubicBezTo>
                  <a:cubicBezTo>
                    <a:pt x="255" y="31"/>
                    <a:pt x="255" y="31"/>
                    <a:pt x="255" y="31"/>
                  </a:cubicBezTo>
                  <a:cubicBezTo>
                    <a:pt x="224" y="31"/>
                    <a:pt x="224" y="31"/>
                    <a:pt x="224" y="31"/>
                  </a:cubicBezTo>
                  <a:cubicBezTo>
                    <a:pt x="224" y="0"/>
                    <a:pt x="224" y="0"/>
                    <a:pt x="224" y="0"/>
                  </a:cubicBezTo>
                  <a:cubicBezTo>
                    <a:pt x="200" y="0"/>
                    <a:pt x="200" y="0"/>
                    <a:pt x="200" y="0"/>
                  </a:cubicBezTo>
                  <a:cubicBezTo>
                    <a:pt x="177" y="0"/>
                    <a:pt x="177" y="0"/>
                    <a:pt x="177" y="0"/>
                  </a:cubicBezTo>
                  <a:cubicBezTo>
                    <a:pt x="177" y="31"/>
                    <a:pt x="177" y="31"/>
                    <a:pt x="177" y="31"/>
                  </a:cubicBezTo>
                  <a:cubicBezTo>
                    <a:pt x="146" y="31"/>
                    <a:pt x="146" y="31"/>
                    <a:pt x="146" y="31"/>
                  </a:cubicBezTo>
                  <a:cubicBezTo>
                    <a:pt x="146" y="76"/>
                    <a:pt x="146" y="76"/>
                    <a:pt x="146" y="76"/>
                  </a:cubicBezTo>
                  <a:cubicBezTo>
                    <a:pt x="125" y="85"/>
                    <a:pt x="106" y="99"/>
                    <a:pt x="93" y="115"/>
                  </a:cubicBezTo>
                  <a:cubicBezTo>
                    <a:pt x="74" y="121"/>
                    <a:pt x="67" y="135"/>
                    <a:pt x="67" y="149"/>
                  </a:cubicBezTo>
                  <a:cubicBezTo>
                    <a:pt x="67" y="199"/>
                    <a:pt x="67" y="199"/>
                    <a:pt x="67" y="199"/>
                  </a:cubicBezTo>
                  <a:cubicBezTo>
                    <a:pt x="13" y="199"/>
                    <a:pt x="13" y="199"/>
                    <a:pt x="13" y="199"/>
                  </a:cubicBezTo>
                  <a:cubicBezTo>
                    <a:pt x="10" y="207"/>
                    <a:pt x="10" y="207"/>
                    <a:pt x="10" y="207"/>
                  </a:cubicBezTo>
                  <a:cubicBezTo>
                    <a:pt x="3" y="227"/>
                    <a:pt x="0" y="249"/>
                    <a:pt x="0" y="273"/>
                  </a:cubicBezTo>
                  <a:cubicBezTo>
                    <a:pt x="0" y="347"/>
                    <a:pt x="28" y="433"/>
                    <a:pt x="55" y="501"/>
                  </a:cubicBezTo>
                  <a:cubicBezTo>
                    <a:pt x="96" y="602"/>
                    <a:pt x="150" y="695"/>
                    <a:pt x="179" y="726"/>
                  </a:cubicBezTo>
                  <a:cubicBezTo>
                    <a:pt x="185" y="732"/>
                    <a:pt x="191" y="738"/>
                    <a:pt x="200" y="738"/>
                  </a:cubicBezTo>
                  <a:cubicBezTo>
                    <a:pt x="200" y="738"/>
                    <a:pt x="200" y="738"/>
                    <a:pt x="200" y="738"/>
                  </a:cubicBezTo>
                  <a:cubicBezTo>
                    <a:pt x="201" y="738"/>
                    <a:pt x="201" y="738"/>
                    <a:pt x="201" y="738"/>
                  </a:cubicBezTo>
                  <a:cubicBezTo>
                    <a:pt x="210" y="738"/>
                    <a:pt x="215" y="732"/>
                    <a:pt x="222" y="726"/>
                  </a:cubicBezTo>
                  <a:cubicBezTo>
                    <a:pt x="251" y="695"/>
                    <a:pt x="306" y="602"/>
                    <a:pt x="347" y="501"/>
                  </a:cubicBezTo>
                  <a:cubicBezTo>
                    <a:pt x="374" y="433"/>
                    <a:pt x="401" y="347"/>
                    <a:pt x="401" y="273"/>
                  </a:cubicBezTo>
                  <a:cubicBezTo>
                    <a:pt x="401" y="249"/>
                    <a:pt x="399" y="227"/>
                    <a:pt x="392" y="207"/>
                  </a:cubicBezTo>
                  <a:moveTo>
                    <a:pt x="312" y="149"/>
                  </a:moveTo>
                  <a:cubicBezTo>
                    <a:pt x="312" y="199"/>
                    <a:pt x="312" y="199"/>
                    <a:pt x="312" y="199"/>
                  </a:cubicBezTo>
                  <a:cubicBezTo>
                    <a:pt x="263" y="199"/>
                    <a:pt x="263" y="199"/>
                    <a:pt x="263" y="199"/>
                  </a:cubicBezTo>
                  <a:cubicBezTo>
                    <a:pt x="263" y="147"/>
                    <a:pt x="263" y="147"/>
                    <a:pt x="263" y="147"/>
                  </a:cubicBezTo>
                  <a:cubicBezTo>
                    <a:pt x="263" y="140"/>
                    <a:pt x="264" y="139"/>
                    <a:pt x="266" y="138"/>
                  </a:cubicBezTo>
                  <a:cubicBezTo>
                    <a:pt x="268" y="136"/>
                    <a:pt x="275" y="134"/>
                    <a:pt x="290" y="134"/>
                  </a:cubicBezTo>
                  <a:cubicBezTo>
                    <a:pt x="310" y="134"/>
                    <a:pt x="312" y="143"/>
                    <a:pt x="312" y="149"/>
                  </a:cubicBezTo>
                  <a:moveTo>
                    <a:pt x="276" y="113"/>
                  </a:moveTo>
                  <a:cubicBezTo>
                    <a:pt x="269" y="114"/>
                    <a:pt x="261" y="116"/>
                    <a:pt x="255" y="119"/>
                  </a:cubicBezTo>
                  <a:cubicBezTo>
                    <a:pt x="248" y="108"/>
                    <a:pt x="238" y="101"/>
                    <a:pt x="224" y="97"/>
                  </a:cubicBezTo>
                  <a:cubicBezTo>
                    <a:pt x="224" y="89"/>
                    <a:pt x="224" y="89"/>
                    <a:pt x="224" y="89"/>
                  </a:cubicBezTo>
                  <a:cubicBezTo>
                    <a:pt x="243" y="93"/>
                    <a:pt x="262" y="101"/>
                    <a:pt x="276" y="113"/>
                  </a:cubicBezTo>
                  <a:moveTo>
                    <a:pt x="241" y="147"/>
                  </a:moveTo>
                  <a:cubicBezTo>
                    <a:pt x="241" y="199"/>
                    <a:pt x="241" y="199"/>
                    <a:pt x="241" y="199"/>
                  </a:cubicBezTo>
                  <a:cubicBezTo>
                    <a:pt x="200" y="199"/>
                    <a:pt x="200" y="199"/>
                    <a:pt x="200" y="199"/>
                  </a:cubicBezTo>
                  <a:cubicBezTo>
                    <a:pt x="160" y="199"/>
                    <a:pt x="160" y="199"/>
                    <a:pt x="160" y="199"/>
                  </a:cubicBezTo>
                  <a:cubicBezTo>
                    <a:pt x="160" y="147"/>
                    <a:pt x="160" y="147"/>
                    <a:pt x="160" y="147"/>
                  </a:cubicBezTo>
                  <a:cubicBezTo>
                    <a:pt x="160" y="132"/>
                    <a:pt x="170" y="114"/>
                    <a:pt x="200" y="114"/>
                  </a:cubicBezTo>
                  <a:cubicBezTo>
                    <a:pt x="231" y="114"/>
                    <a:pt x="241" y="132"/>
                    <a:pt x="241" y="147"/>
                  </a:cubicBezTo>
                  <a:moveTo>
                    <a:pt x="163" y="48"/>
                  </a:moveTo>
                  <a:cubicBezTo>
                    <a:pt x="194" y="48"/>
                    <a:pt x="194" y="48"/>
                    <a:pt x="194" y="48"/>
                  </a:cubicBezTo>
                  <a:cubicBezTo>
                    <a:pt x="194" y="17"/>
                    <a:pt x="194" y="17"/>
                    <a:pt x="194" y="17"/>
                  </a:cubicBezTo>
                  <a:cubicBezTo>
                    <a:pt x="200" y="17"/>
                    <a:pt x="200" y="17"/>
                    <a:pt x="200" y="17"/>
                  </a:cubicBezTo>
                  <a:cubicBezTo>
                    <a:pt x="207" y="17"/>
                    <a:pt x="207" y="17"/>
                    <a:pt x="207" y="17"/>
                  </a:cubicBezTo>
                  <a:cubicBezTo>
                    <a:pt x="207" y="48"/>
                    <a:pt x="207" y="48"/>
                    <a:pt x="207" y="48"/>
                  </a:cubicBezTo>
                  <a:cubicBezTo>
                    <a:pt x="238" y="48"/>
                    <a:pt x="238" y="48"/>
                    <a:pt x="238" y="48"/>
                  </a:cubicBezTo>
                  <a:cubicBezTo>
                    <a:pt x="238" y="61"/>
                    <a:pt x="238" y="61"/>
                    <a:pt x="238" y="61"/>
                  </a:cubicBezTo>
                  <a:cubicBezTo>
                    <a:pt x="207" y="61"/>
                    <a:pt x="207" y="61"/>
                    <a:pt x="207" y="61"/>
                  </a:cubicBezTo>
                  <a:cubicBezTo>
                    <a:pt x="207" y="92"/>
                    <a:pt x="207" y="92"/>
                    <a:pt x="207" y="92"/>
                  </a:cubicBezTo>
                  <a:cubicBezTo>
                    <a:pt x="200" y="92"/>
                    <a:pt x="200" y="92"/>
                    <a:pt x="200" y="92"/>
                  </a:cubicBezTo>
                  <a:cubicBezTo>
                    <a:pt x="194" y="92"/>
                    <a:pt x="194" y="92"/>
                    <a:pt x="194" y="92"/>
                  </a:cubicBezTo>
                  <a:cubicBezTo>
                    <a:pt x="194" y="61"/>
                    <a:pt x="194" y="61"/>
                    <a:pt x="194" y="61"/>
                  </a:cubicBezTo>
                  <a:cubicBezTo>
                    <a:pt x="163" y="61"/>
                    <a:pt x="163" y="61"/>
                    <a:pt x="163" y="61"/>
                  </a:cubicBezTo>
                  <a:lnTo>
                    <a:pt x="163" y="48"/>
                  </a:lnTo>
                  <a:close/>
                  <a:moveTo>
                    <a:pt x="177" y="89"/>
                  </a:moveTo>
                  <a:cubicBezTo>
                    <a:pt x="177" y="97"/>
                    <a:pt x="177" y="97"/>
                    <a:pt x="177" y="97"/>
                  </a:cubicBezTo>
                  <a:cubicBezTo>
                    <a:pt x="164" y="101"/>
                    <a:pt x="153" y="108"/>
                    <a:pt x="146" y="119"/>
                  </a:cubicBezTo>
                  <a:cubicBezTo>
                    <a:pt x="140" y="116"/>
                    <a:pt x="133" y="114"/>
                    <a:pt x="125" y="113"/>
                  </a:cubicBezTo>
                  <a:cubicBezTo>
                    <a:pt x="140" y="101"/>
                    <a:pt x="158" y="93"/>
                    <a:pt x="177" y="89"/>
                  </a:cubicBezTo>
                  <a:moveTo>
                    <a:pt x="89" y="149"/>
                  </a:moveTo>
                  <a:cubicBezTo>
                    <a:pt x="89" y="143"/>
                    <a:pt x="91" y="134"/>
                    <a:pt x="111" y="134"/>
                  </a:cubicBezTo>
                  <a:cubicBezTo>
                    <a:pt x="126" y="134"/>
                    <a:pt x="133" y="136"/>
                    <a:pt x="136" y="138"/>
                  </a:cubicBezTo>
                  <a:cubicBezTo>
                    <a:pt x="137" y="139"/>
                    <a:pt x="138" y="140"/>
                    <a:pt x="138" y="147"/>
                  </a:cubicBezTo>
                  <a:cubicBezTo>
                    <a:pt x="138" y="199"/>
                    <a:pt x="138" y="199"/>
                    <a:pt x="138" y="199"/>
                  </a:cubicBezTo>
                  <a:cubicBezTo>
                    <a:pt x="89" y="199"/>
                    <a:pt x="89" y="199"/>
                    <a:pt x="89" y="199"/>
                  </a:cubicBezTo>
                  <a:lnTo>
                    <a:pt x="89" y="149"/>
                  </a:lnTo>
                  <a:close/>
                  <a:moveTo>
                    <a:pt x="200" y="221"/>
                  </a:moveTo>
                  <a:cubicBezTo>
                    <a:pt x="200" y="221"/>
                    <a:pt x="200" y="221"/>
                    <a:pt x="200" y="221"/>
                  </a:cubicBezTo>
                  <a:cubicBezTo>
                    <a:pt x="374" y="221"/>
                    <a:pt x="374" y="221"/>
                    <a:pt x="374" y="221"/>
                  </a:cubicBezTo>
                  <a:cubicBezTo>
                    <a:pt x="374" y="224"/>
                    <a:pt x="375" y="228"/>
                    <a:pt x="376" y="231"/>
                  </a:cubicBezTo>
                  <a:cubicBezTo>
                    <a:pt x="294" y="231"/>
                    <a:pt x="294" y="231"/>
                    <a:pt x="294" y="231"/>
                  </a:cubicBezTo>
                  <a:cubicBezTo>
                    <a:pt x="260" y="231"/>
                    <a:pt x="245" y="240"/>
                    <a:pt x="245" y="259"/>
                  </a:cubicBezTo>
                  <a:cubicBezTo>
                    <a:pt x="245" y="266"/>
                    <a:pt x="248" y="272"/>
                    <a:pt x="254" y="277"/>
                  </a:cubicBezTo>
                  <a:cubicBezTo>
                    <a:pt x="250" y="279"/>
                    <a:pt x="233" y="284"/>
                    <a:pt x="231" y="285"/>
                  </a:cubicBezTo>
                  <a:cubicBezTo>
                    <a:pt x="229" y="283"/>
                    <a:pt x="225" y="280"/>
                    <a:pt x="225" y="274"/>
                  </a:cubicBezTo>
                  <a:cubicBezTo>
                    <a:pt x="226" y="272"/>
                    <a:pt x="230" y="266"/>
                    <a:pt x="230" y="258"/>
                  </a:cubicBezTo>
                  <a:cubicBezTo>
                    <a:pt x="230" y="246"/>
                    <a:pt x="222" y="234"/>
                    <a:pt x="200" y="233"/>
                  </a:cubicBezTo>
                  <a:cubicBezTo>
                    <a:pt x="190" y="233"/>
                    <a:pt x="184" y="236"/>
                    <a:pt x="178" y="240"/>
                  </a:cubicBezTo>
                  <a:cubicBezTo>
                    <a:pt x="178" y="241"/>
                    <a:pt x="178" y="241"/>
                    <a:pt x="177" y="241"/>
                  </a:cubicBezTo>
                  <a:cubicBezTo>
                    <a:pt x="168" y="244"/>
                    <a:pt x="163" y="250"/>
                    <a:pt x="163" y="258"/>
                  </a:cubicBezTo>
                  <a:cubicBezTo>
                    <a:pt x="163" y="267"/>
                    <a:pt x="163" y="267"/>
                    <a:pt x="163" y="267"/>
                  </a:cubicBezTo>
                  <a:cubicBezTo>
                    <a:pt x="163" y="267"/>
                    <a:pt x="167" y="267"/>
                    <a:pt x="169" y="268"/>
                  </a:cubicBezTo>
                  <a:cubicBezTo>
                    <a:pt x="172" y="269"/>
                    <a:pt x="173" y="270"/>
                    <a:pt x="174" y="272"/>
                  </a:cubicBezTo>
                  <a:cubicBezTo>
                    <a:pt x="176" y="275"/>
                    <a:pt x="174" y="283"/>
                    <a:pt x="169" y="285"/>
                  </a:cubicBezTo>
                  <a:cubicBezTo>
                    <a:pt x="167" y="284"/>
                    <a:pt x="150" y="279"/>
                    <a:pt x="146" y="277"/>
                  </a:cubicBezTo>
                  <a:cubicBezTo>
                    <a:pt x="152" y="272"/>
                    <a:pt x="156" y="266"/>
                    <a:pt x="156" y="259"/>
                  </a:cubicBezTo>
                  <a:cubicBezTo>
                    <a:pt x="156" y="240"/>
                    <a:pt x="141" y="231"/>
                    <a:pt x="106" y="231"/>
                  </a:cubicBezTo>
                  <a:cubicBezTo>
                    <a:pt x="26" y="231"/>
                    <a:pt x="26" y="231"/>
                    <a:pt x="26" y="231"/>
                  </a:cubicBezTo>
                  <a:cubicBezTo>
                    <a:pt x="27" y="228"/>
                    <a:pt x="28" y="224"/>
                    <a:pt x="29" y="221"/>
                  </a:cubicBezTo>
                  <a:lnTo>
                    <a:pt x="200" y="221"/>
                  </a:lnTo>
                  <a:close/>
                  <a:moveTo>
                    <a:pt x="41" y="391"/>
                  </a:moveTo>
                  <a:cubicBezTo>
                    <a:pt x="38" y="379"/>
                    <a:pt x="35" y="369"/>
                    <a:pt x="33" y="357"/>
                  </a:cubicBezTo>
                  <a:cubicBezTo>
                    <a:pt x="57" y="354"/>
                    <a:pt x="116" y="344"/>
                    <a:pt x="158" y="338"/>
                  </a:cubicBezTo>
                  <a:lnTo>
                    <a:pt x="41" y="391"/>
                  </a:lnTo>
                  <a:close/>
                  <a:moveTo>
                    <a:pt x="168" y="357"/>
                  </a:moveTo>
                  <a:cubicBezTo>
                    <a:pt x="145" y="391"/>
                    <a:pt x="145" y="391"/>
                    <a:pt x="145" y="391"/>
                  </a:cubicBezTo>
                  <a:cubicBezTo>
                    <a:pt x="95" y="391"/>
                    <a:pt x="95" y="391"/>
                    <a:pt x="95" y="391"/>
                  </a:cubicBezTo>
                  <a:lnTo>
                    <a:pt x="168" y="357"/>
                  </a:lnTo>
                  <a:close/>
                  <a:moveTo>
                    <a:pt x="47" y="413"/>
                  </a:moveTo>
                  <a:cubicBezTo>
                    <a:pt x="152" y="413"/>
                    <a:pt x="152" y="413"/>
                    <a:pt x="152" y="413"/>
                  </a:cubicBezTo>
                  <a:cubicBezTo>
                    <a:pt x="152" y="463"/>
                    <a:pt x="152" y="463"/>
                    <a:pt x="152" y="463"/>
                  </a:cubicBezTo>
                  <a:cubicBezTo>
                    <a:pt x="64" y="463"/>
                    <a:pt x="64" y="463"/>
                    <a:pt x="64" y="463"/>
                  </a:cubicBezTo>
                  <a:cubicBezTo>
                    <a:pt x="58" y="446"/>
                    <a:pt x="52" y="429"/>
                    <a:pt x="47" y="413"/>
                  </a:cubicBezTo>
                  <a:moveTo>
                    <a:pt x="152" y="650"/>
                  </a:moveTo>
                  <a:cubicBezTo>
                    <a:pt x="137" y="623"/>
                    <a:pt x="119" y="591"/>
                    <a:pt x="103" y="556"/>
                  </a:cubicBezTo>
                  <a:cubicBezTo>
                    <a:pt x="152" y="556"/>
                    <a:pt x="152" y="556"/>
                    <a:pt x="152" y="556"/>
                  </a:cubicBezTo>
                  <a:lnTo>
                    <a:pt x="152" y="650"/>
                  </a:lnTo>
                  <a:close/>
                  <a:moveTo>
                    <a:pt x="249" y="650"/>
                  </a:moveTo>
                  <a:cubicBezTo>
                    <a:pt x="249" y="556"/>
                    <a:pt x="249" y="556"/>
                    <a:pt x="249" y="556"/>
                  </a:cubicBezTo>
                  <a:cubicBezTo>
                    <a:pt x="299" y="556"/>
                    <a:pt x="299" y="556"/>
                    <a:pt x="299" y="556"/>
                  </a:cubicBezTo>
                  <a:cubicBezTo>
                    <a:pt x="282" y="591"/>
                    <a:pt x="265" y="623"/>
                    <a:pt x="249" y="650"/>
                  </a:cubicBezTo>
                  <a:moveTo>
                    <a:pt x="327" y="492"/>
                  </a:moveTo>
                  <a:cubicBezTo>
                    <a:pt x="321" y="507"/>
                    <a:pt x="314" y="520"/>
                    <a:pt x="308" y="534"/>
                  </a:cubicBezTo>
                  <a:cubicBezTo>
                    <a:pt x="238" y="534"/>
                    <a:pt x="238" y="534"/>
                    <a:pt x="238" y="534"/>
                  </a:cubicBezTo>
                  <a:cubicBezTo>
                    <a:pt x="227" y="534"/>
                    <a:pt x="227" y="534"/>
                    <a:pt x="227" y="534"/>
                  </a:cubicBezTo>
                  <a:cubicBezTo>
                    <a:pt x="227" y="684"/>
                    <a:pt x="227" y="684"/>
                    <a:pt x="227" y="684"/>
                  </a:cubicBezTo>
                  <a:cubicBezTo>
                    <a:pt x="219" y="695"/>
                    <a:pt x="212" y="704"/>
                    <a:pt x="206" y="711"/>
                  </a:cubicBezTo>
                  <a:cubicBezTo>
                    <a:pt x="204" y="712"/>
                    <a:pt x="202" y="715"/>
                    <a:pt x="200" y="716"/>
                  </a:cubicBezTo>
                  <a:cubicBezTo>
                    <a:pt x="199" y="715"/>
                    <a:pt x="196" y="712"/>
                    <a:pt x="194" y="711"/>
                  </a:cubicBezTo>
                  <a:cubicBezTo>
                    <a:pt x="188" y="704"/>
                    <a:pt x="182" y="695"/>
                    <a:pt x="173" y="684"/>
                  </a:cubicBezTo>
                  <a:cubicBezTo>
                    <a:pt x="173" y="534"/>
                    <a:pt x="173" y="534"/>
                    <a:pt x="173" y="534"/>
                  </a:cubicBezTo>
                  <a:cubicBezTo>
                    <a:pt x="163" y="534"/>
                    <a:pt x="163" y="534"/>
                    <a:pt x="163" y="534"/>
                  </a:cubicBezTo>
                  <a:cubicBezTo>
                    <a:pt x="93" y="534"/>
                    <a:pt x="93" y="534"/>
                    <a:pt x="93" y="534"/>
                  </a:cubicBezTo>
                  <a:cubicBezTo>
                    <a:pt x="87" y="520"/>
                    <a:pt x="81" y="507"/>
                    <a:pt x="75" y="492"/>
                  </a:cubicBezTo>
                  <a:cubicBezTo>
                    <a:pt x="74" y="490"/>
                    <a:pt x="73" y="487"/>
                    <a:pt x="72" y="484"/>
                  </a:cubicBezTo>
                  <a:cubicBezTo>
                    <a:pt x="173" y="484"/>
                    <a:pt x="173" y="484"/>
                    <a:pt x="173" y="484"/>
                  </a:cubicBezTo>
                  <a:cubicBezTo>
                    <a:pt x="173" y="413"/>
                    <a:pt x="173" y="413"/>
                    <a:pt x="173" y="413"/>
                  </a:cubicBezTo>
                  <a:cubicBezTo>
                    <a:pt x="200" y="413"/>
                    <a:pt x="200" y="413"/>
                    <a:pt x="200" y="413"/>
                  </a:cubicBezTo>
                  <a:cubicBezTo>
                    <a:pt x="227" y="413"/>
                    <a:pt x="227" y="413"/>
                    <a:pt x="227" y="413"/>
                  </a:cubicBezTo>
                  <a:cubicBezTo>
                    <a:pt x="227" y="484"/>
                    <a:pt x="227" y="484"/>
                    <a:pt x="227" y="484"/>
                  </a:cubicBezTo>
                  <a:cubicBezTo>
                    <a:pt x="330" y="484"/>
                    <a:pt x="330" y="484"/>
                    <a:pt x="330" y="484"/>
                  </a:cubicBezTo>
                  <a:cubicBezTo>
                    <a:pt x="329" y="487"/>
                    <a:pt x="328" y="490"/>
                    <a:pt x="327" y="492"/>
                  </a:cubicBezTo>
                  <a:moveTo>
                    <a:pt x="171" y="391"/>
                  </a:moveTo>
                  <a:cubicBezTo>
                    <a:pt x="189" y="364"/>
                    <a:pt x="189" y="364"/>
                    <a:pt x="189" y="364"/>
                  </a:cubicBezTo>
                  <a:cubicBezTo>
                    <a:pt x="189" y="391"/>
                    <a:pt x="189" y="391"/>
                    <a:pt x="189" y="391"/>
                  </a:cubicBezTo>
                  <a:lnTo>
                    <a:pt x="171" y="391"/>
                  </a:lnTo>
                  <a:close/>
                  <a:moveTo>
                    <a:pt x="211" y="391"/>
                  </a:moveTo>
                  <a:cubicBezTo>
                    <a:pt x="211" y="364"/>
                    <a:pt x="211" y="364"/>
                    <a:pt x="211" y="364"/>
                  </a:cubicBezTo>
                  <a:cubicBezTo>
                    <a:pt x="230" y="391"/>
                    <a:pt x="230" y="391"/>
                    <a:pt x="230" y="391"/>
                  </a:cubicBezTo>
                  <a:lnTo>
                    <a:pt x="211" y="391"/>
                  </a:lnTo>
                  <a:close/>
                  <a:moveTo>
                    <a:pt x="338" y="463"/>
                  </a:moveTo>
                  <a:cubicBezTo>
                    <a:pt x="249" y="463"/>
                    <a:pt x="249" y="463"/>
                    <a:pt x="249" y="463"/>
                  </a:cubicBezTo>
                  <a:cubicBezTo>
                    <a:pt x="249" y="413"/>
                    <a:pt x="249" y="413"/>
                    <a:pt x="249" y="413"/>
                  </a:cubicBezTo>
                  <a:cubicBezTo>
                    <a:pt x="355" y="413"/>
                    <a:pt x="355" y="413"/>
                    <a:pt x="355" y="413"/>
                  </a:cubicBezTo>
                  <a:cubicBezTo>
                    <a:pt x="350" y="429"/>
                    <a:pt x="344" y="446"/>
                    <a:pt x="338" y="463"/>
                  </a:cubicBezTo>
                  <a:moveTo>
                    <a:pt x="232" y="357"/>
                  </a:moveTo>
                  <a:cubicBezTo>
                    <a:pt x="307" y="391"/>
                    <a:pt x="307" y="391"/>
                    <a:pt x="307" y="391"/>
                  </a:cubicBezTo>
                  <a:cubicBezTo>
                    <a:pt x="256" y="391"/>
                    <a:pt x="256" y="391"/>
                    <a:pt x="256" y="391"/>
                  </a:cubicBezTo>
                  <a:lnTo>
                    <a:pt x="232" y="357"/>
                  </a:lnTo>
                  <a:close/>
                  <a:moveTo>
                    <a:pt x="361" y="391"/>
                  </a:moveTo>
                  <a:cubicBezTo>
                    <a:pt x="361" y="391"/>
                    <a:pt x="361" y="391"/>
                    <a:pt x="361" y="391"/>
                  </a:cubicBezTo>
                  <a:cubicBezTo>
                    <a:pt x="244" y="338"/>
                    <a:pt x="244" y="338"/>
                    <a:pt x="244" y="338"/>
                  </a:cubicBezTo>
                  <a:cubicBezTo>
                    <a:pt x="285" y="344"/>
                    <a:pt x="345" y="354"/>
                    <a:pt x="369" y="357"/>
                  </a:cubicBezTo>
                  <a:cubicBezTo>
                    <a:pt x="367" y="369"/>
                    <a:pt x="364" y="379"/>
                    <a:pt x="361" y="391"/>
                  </a:cubicBezTo>
                  <a:moveTo>
                    <a:pt x="374" y="336"/>
                  </a:moveTo>
                  <a:cubicBezTo>
                    <a:pt x="235" y="315"/>
                    <a:pt x="235" y="315"/>
                    <a:pt x="235" y="315"/>
                  </a:cubicBezTo>
                  <a:cubicBezTo>
                    <a:pt x="236" y="319"/>
                    <a:pt x="238" y="324"/>
                    <a:pt x="238" y="329"/>
                  </a:cubicBezTo>
                  <a:cubicBezTo>
                    <a:pt x="238" y="348"/>
                    <a:pt x="222" y="364"/>
                    <a:pt x="201" y="364"/>
                  </a:cubicBezTo>
                  <a:cubicBezTo>
                    <a:pt x="200" y="364"/>
                    <a:pt x="200" y="364"/>
                    <a:pt x="200" y="364"/>
                  </a:cubicBezTo>
                  <a:cubicBezTo>
                    <a:pt x="199" y="364"/>
                    <a:pt x="199" y="364"/>
                    <a:pt x="199" y="364"/>
                  </a:cubicBezTo>
                  <a:cubicBezTo>
                    <a:pt x="179" y="364"/>
                    <a:pt x="164" y="348"/>
                    <a:pt x="164" y="329"/>
                  </a:cubicBezTo>
                  <a:cubicBezTo>
                    <a:pt x="164" y="324"/>
                    <a:pt x="165" y="319"/>
                    <a:pt x="167" y="315"/>
                  </a:cubicBezTo>
                  <a:cubicBezTo>
                    <a:pt x="29" y="336"/>
                    <a:pt x="29" y="336"/>
                    <a:pt x="29" y="336"/>
                  </a:cubicBezTo>
                  <a:cubicBezTo>
                    <a:pt x="24" y="313"/>
                    <a:pt x="22" y="292"/>
                    <a:pt x="22" y="272"/>
                  </a:cubicBezTo>
                  <a:cubicBezTo>
                    <a:pt x="22" y="265"/>
                    <a:pt x="23" y="259"/>
                    <a:pt x="23" y="252"/>
                  </a:cubicBezTo>
                  <a:cubicBezTo>
                    <a:pt x="106" y="252"/>
                    <a:pt x="106" y="252"/>
                    <a:pt x="106" y="252"/>
                  </a:cubicBezTo>
                  <a:cubicBezTo>
                    <a:pt x="129" y="252"/>
                    <a:pt x="131" y="255"/>
                    <a:pt x="132" y="256"/>
                  </a:cubicBezTo>
                  <a:cubicBezTo>
                    <a:pt x="133" y="257"/>
                    <a:pt x="134" y="261"/>
                    <a:pt x="132" y="262"/>
                  </a:cubicBezTo>
                  <a:cubicBezTo>
                    <a:pt x="126" y="265"/>
                    <a:pt x="119" y="269"/>
                    <a:pt x="119" y="280"/>
                  </a:cubicBezTo>
                  <a:cubicBezTo>
                    <a:pt x="119" y="280"/>
                    <a:pt x="119" y="280"/>
                    <a:pt x="119" y="280"/>
                  </a:cubicBezTo>
                  <a:cubicBezTo>
                    <a:pt x="119" y="289"/>
                    <a:pt x="127" y="293"/>
                    <a:pt x="145" y="300"/>
                  </a:cubicBezTo>
                  <a:cubicBezTo>
                    <a:pt x="151" y="302"/>
                    <a:pt x="170" y="309"/>
                    <a:pt x="170" y="309"/>
                  </a:cubicBezTo>
                  <a:cubicBezTo>
                    <a:pt x="174" y="307"/>
                    <a:pt x="174" y="307"/>
                    <a:pt x="174" y="307"/>
                  </a:cubicBezTo>
                  <a:cubicBezTo>
                    <a:pt x="180" y="304"/>
                    <a:pt x="194" y="295"/>
                    <a:pt x="194" y="278"/>
                  </a:cubicBezTo>
                  <a:cubicBezTo>
                    <a:pt x="194" y="276"/>
                    <a:pt x="194" y="275"/>
                    <a:pt x="194" y="273"/>
                  </a:cubicBezTo>
                  <a:cubicBezTo>
                    <a:pt x="194" y="271"/>
                    <a:pt x="193" y="269"/>
                    <a:pt x="192" y="268"/>
                  </a:cubicBezTo>
                  <a:cubicBezTo>
                    <a:pt x="192" y="268"/>
                    <a:pt x="192" y="268"/>
                    <a:pt x="192" y="268"/>
                  </a:cubicBezTo>
                  <a:cubicBezTo>
                    <a:pt x="189" y="262"/>
                    <a:pt x="185" y="260"/>
                    <a:pt x="185" y="260"/>
                  </a:cubicBezTo>
                  <a:cubicBezTo>
                    <a:pt x="185" y="260"/>
                    <a:pt x="187" y="253"/>
                    <a:pt x="198" y="252"/>
                  </a:cubicBezTo>
                  <a:cubicBezTo>
                    <a:pt x="198" y="252"/>
                    <a:pt x="199" y="252"/>
                    <a:pt x="200" y="252"/>
                  </a:cubicBezTo>
                  <a:cubicBezTo>
                    <a:pt x="200" y="252"/>
                    <a:pt x="200" y="252"/>
                    <a:pt x="200" y="252"/>
                  </a:cubicBezTo>
                  <a:cubicBezTo>
                    <a:pt x="206" y="252"/>
                    <a:pt x="210" y="256"/>
                    <a:pt x="210" y="262"/>
                  </a:cubicBezTo>
                  <a:cubicBezTo>
                    <a:pt x="210" y="268"/>
                    <a:pt x="205" y="270"/>
                    <a:pt x="205" y="278"/>
                  </a:cubicBezTo>
                  <a:cubicBezTo>
                    <a:pt x="205" y="295"/>
                    <a:pt x="219" y="304"/>
                    <a:pt x="226" y="307"/>
                  </a:cubicBezTo>
                  <a:cubicBezTo>
                    <a:pt x="230" y="309"/>
                    <a:pt x="230" y="309"/>
                    <a:pt x="230" y="309"/>
                  </a:cubicBezTo>
                  <a:cubicBezTo>
                    <a:pt x="230" y="309"/>
                    <a:pt x="249" y="302"/>
                    <a:pt x="255" y="300"/>
                  </a:cubicBezTo>
                  <a:cubicBezTo>
                    <a:pt x="274" y="293"/>
                    <a:pt x="281" y="289"/>
                    <a:pt x="281" y="280"/>
                  </a:cubicBezTo>
                  <a:cubicBezTo>
                    <a:pt x="281" y="280"/>
                    <a:pt x="281" y="280"/>
                    <a:pt x="281" y="280"/>
                  </a:cubicBezTo>
                  <a:cubicBezTo>
                    <a:pt x="281" y="269"/>
                    <a:pt x="274" y="265"/>
                    <a:pt x="269" y="262"/>
                  </a:cubicBezTo>
                  <a:cubicBezTo>
                    <a:pt x="266" y="261"/>
                    <a:pt x="267" y="257"/>
                    <a:pt x="269" y="256"/>
                  </a:cubicBezTo>
                  <a:cubicBezTo>
                    <a:pt x="270" y="255"/>
                    <a:pt x="272" y="252"/>
                    <a:pt x="294" y="252"/>
                  </a:cubicBezTo>
                  <a:cubicBezTo>
                    <a:pt x="379" y="252"/>
                    <a:pt x="379" y="252"/>
                    <a:pt x="379" y="252"/>
                  </a:cubicBezTo>
                  <a:cubicBezTo>
                    <a:pt x="379" y="259"/>
                    <a:pt x="380" y="265"/>
                    <a:pt x="380" y="272"/>
                  </a:cubicBezTo>
                  <a:cubicBezTo>
                    <a:pt x="380" y="292"/>
                    <a:pt x="378" y="313"/>
                    <a:pt x="374" y="33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2241553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dia 2">
    <p:spTree>
      <p:nvGrpSpPr>
        <p:cNvPr id="1" name=""/>
        <p:cNvGrpSpPr/>
        <p:nvPr/>
      </p:nvGrpSpPr>
      <p:grpSpPr>
        <a:xfrm>
          <a:off x="0" y="0"/>
          <a:ext cx="0" cy="0"/>
          <a:chOff x="0" y="0"/>
          <a:chExt cx="0" cy="0"/>
        </a:xfrm>
      </p:grpSpPr>
      <p:sp>
        <p:nvSpPr>
          <p:cNvPr id="7" name="Rechthoek 6"/>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p:nvPr>
        </p:nvSpPr>
        <p:spPr>
          <a:xfrm>
            <a:off x="846000" y="942026"/>
            <a:ext cx="7452000" cy="533400"/>
          </a:xfrm>
        </p:spPr>
        <p:txBody>
          <a:bodyPr/>
          <a:lstStyle>
            <a:lvl1pPr>
              <a:defRPr>
                <a:solidFill>
                  <a:schemeClr val="tx2"/>
                </a:solidFill>
              </a:defRPr>
            </a:lvl1pPr>
          </a:lstStyle>
          <a:p>
            <a:r>
              <a:rPr lang="nl-NL"/>
              <a:t>Klik om stijl te bewerken</a:t>
            </a:r>
            <a:endParaRPr lang="nl-NL" dirty="0"/>
          </a:p>
        </p:txBody>
      </p:sp>
      <p:sp>
        <p:nvSpPr>
          <p:cNvPr id="3" name="Ondertitel 2"/>
          <p:cNvSpPr>
            <a:spLocks noGrp="1"/>
          </p:cNvSpPr>
          <p:nvPr>
            <p:ph type="subTitle" idx="1"/>
          </p:nvPr>
        </p:nvSpPr>
        <p:spPr>
          <a:xfrm>
            <a:off x="845540" y="1427086"/>
            <a:ext cx="7452000" cy="533400"/>
          </a:xfrm>
        </p:spPr>
        <p:txBody>
          <a:bodyPr>
            <a:noAutofit/>
          </a:bodyPr>
          <a:lstStyle>
            <a:lvl1pPr marL="0" indent="0" algn="l">
              <a:lnSpc>
                <a:spcPts val="4200"/>
              </a:lnSpc>
              <a:buNone/>
              <a:defRPr sz="4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nl-NL" dirty="0"/>
          </a:p>
        </p:txBody>
      </p:sp>
      <p:sp>
        <p:nvSpPr>
          <p:cNvPr id="11" name="Rechthoek 10"/>
          <p:cNvSpPr/>
          <p:nvPr/>
        </p:nvSpPr>
        <p:spPr>
          <a:xfrm>
            <a:off x="521500" y="3708000"/>
            <a:ext cx="8100000" cy="1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ijdelijke aanduiding voor tekst 13"/>
          <p:cNvSpPr>
            <a:spLocks noGrp="1"/>
          </p:cNvSpPr>
          <p:nvPr>
            <p:ph type="body" sz="quarter" idx="10"/>
          </p:nvPr>
        </p:nvSpPr>
        <p:spPr>
          <a:xfrm>
            <a:off x="846000" y="2657578"/>
            <a:ext cx="5346157" cy="635000"/>
          </a:xfrm>
        </p:spPr>
        <p:txBody>
          <a:bodyPr>
            <a:noAutofit/>
          </a:bodyPr>
          <a:lstStyle>
            <a:lvl1pPr marL="0" indent="0" algn="l">
              <a:buNone/>
              <a:defRPr>
                <a:solidFill>
                  <a:schemeClr val="tx2"/>
                </a:solidFill>
              </a:defRPr>
            </a:lvl1pPr>
          </a:lstStyle>
          <a:p>
            <a:pPr lvl="0"/>
            <a:r>
              <a:rPr lang="nl-NL"/>
              <a:t>Klikken om de tekststijl van het model te bewerken</a:t>
            </a:r>
          </a:p>
        </p:txBody>
      </p:sp>
      <p:pic>
        <p:nvPicPr>
          <p:cNvPr id="17" name="Afbeelding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8000" y="4383446"/>
            <a:ext cx="2440350" cy="304088"/>
          </a:xfrm>
          <a:prstGeom prst="rect">
            <a:avLst/>
          </a:prstGeom>
        </p:spPr>
      </p:pic>
      <p:sp>
        <p:nvSpPr>
          <p:cNvPr id="9" name="Rechthoek 8"/>
          <p:cNvSpPr/>
          <p:nvPr/>
        </p:nvSpPr>
        <p:spPr>
          <a:xfrm>
            <a:off x="522000" y="468000"/>
            <a:ext cx="8100000" cy="50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585034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522000" y="787149"/>
            <a:ext cx="8100000" cy="533400"/>
          </a:xfrm>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datum 3"/>
          <p:cNvSpPr>
            <a:spLocks noGrp="1"/>
          </p:cNvSpPr>
          <p:nvPr>
            <p:ph type="dt" sz="half" idx="2"/>
          </p:nvPr>
        </p:nvSpPr>
        <p:spPr>
          <a:xfrm>
            <a:off x="1494000" y="4810807"/>
            <a:ext cx="108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&lt;Datum&gt;</a:t>
            </a:r>
            <a:endParaRPr lang="nl-NL" dirty="0"/>
          </a:p>
        </p:txBody>
      </p:sp>
      <p:sp>
        <p:nvSpPr>
          <p:cNvPr id="10" name="Tijdelijke aanduiding voor voettekst 4"/>
          <p:cNvSpPr>
            <a:spLocks noGrp="1"/>
          </p:cNvSpPr>
          <p:nvPr>
            <p:ph type="ftr" sz="quarter" idx="3"/>
          </p:nvPr>
        </p:nvSpPr>
        <p:spPr>
          <a:xfrm>
            <a:off x="2790000" y="4810807"/>
            <a:ext cx="396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&lt;Titel van de presentatie&gt;</a:t>
            </a:r>
            <a:endParaRPr lang="nl-NL" dirty="0"/>
          </a:p>
        </p:txBody>
      </p:sp>
      <p:sp>
        <p:nvSpPr>
          <p:cNvPr id="11" name="Tijdelijke aanduiding voor dianummer 5"/>
          <p:cNvSpPr>
            <a:spLocks noGrp="1"/>
          </p:cNvSpPr>
          <p:nvPr>
            <p:ph type="sldNum" sz="quarter" idx="4"/>
          </p:nvPr>
        </p:nvSpPr>
        <p:spPr>
          <a:xfrm>
            <a:off x="522000" y="4810807"/>
            <a:ext cx="81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dirty="0"/>
              <a:t>Pagina </a:t>
            </a:r>
            <a:fld id="{7FC9B413-936F-403B-BC98-20250EBFF374}" type="slidenum">
              <a:rPr lang="nl-NL" smtClean="0"/>
              <a:pPr/>
              <a:t>‹nr.›</a:t>
            </a:fld>
            <a:endParaRPr lang="nl-NL" dirty="0"/>
          </a:p>
        </p:txBody>
      </p:sp>
    </p:spTree>
    <p:extLst>
      <p:ext uri="{BB962C8B-B14F-4D97-AF65-F5344CB8AC3E}">
        <p14:creationId xmlns:p14="http://schemas.microsoft.com/office/powerpoint/2010/main" val="2781968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oofdstukdia">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datum 2"/>
          <p:cNvSpPr>
            <a:spLocks noGrp="1"/>
          </p:cNvSpPr>
          <p:nvPr>
            <p:ph type="dt" sz="half" idx="10"/>
          </p:nvPr>
        </p:nvSpPr>
        <p:spPr/>
        <p:txBody>
          <a:bodyPr/>
          <a:lstStyle/>
          <a:p>
            <a:r>
              <a:rPr lang="nl-NL"/>
              <a:t>&lt;Datum&gt;</a:t>
            </a:r>
            <a:endParaRPr lang="nl-NL" dirty="0"/>
          </a:p>
        </p:txBody>
      </p:sp>
      <p:sp>
        <p:nvSpPr>
          <p:cNvPr id="4" name="Tijdelijke aanduiding voor voettekst 3"/>
          <p:cNvSpPr>
            <a:spLocks noGrp="1"/>
          </p:cNvSpPr>
          <p:nvPr>
            <p:ph type="ftr" sz="quarter" idx="11"/>
          </p:nvPr>
        </p:nvSpPr>
        <p:spPr/>
        <p:txBody>
          <a:bodyPr/>
          <a:lstStyle/>
          <a:p>
            <a:r>
              <a:rPr lang="nl-NL"/>
              <a:t>&lt;Titel van de presentatie&gt;</a:t>
            </a:r>
            <a:endParaRPr lang="nl-NL" dirty="0"/>
          </a:p>
        </p:txBody>
      </p:sp>
      <p:sp>
        <p:nvSpPr>
          <p:cNvPr id="5" name="Tijdelijke aanduiding voor dianummer 4"/>
          <p:cNvSpPr>
            <a:spLocks noGrp="1"/>
          </p:cNvSpPr>
          <p:nvPr>
            <p:ph type="sldNum" sz="quarter" idx="12"/>
          </p:nvPr>
        </p:nvSpPr>
        <p:spPr/>
        <p:txBody>
          <a:bodyPr/>
          <a:lstStyle/>
          <a:p>
            <a:r>
              <a:rPr lang="nl-NL" dirty="0"/>
              <a:t>Pagina </a:t>
            </a:r>
            <a:fld id="{7FC9B413-936F-403B-BC98-20250EBFF374}" type="slidenum">
              <a:rPr lang="nl-NL" smtClean="0"/>
              <a:pPr/>
              <a:t>‹nr.›</a:t>
            </a:fld>
            <a:endParaRPr lang="nl-NL" dirty="0"/>
          </a:p>
        </p:txBody>
      </p:sp>
      <p:sp>
        <p:nvSpPr>
          <p:cNvPr id="6" name="Ondertitel 2"/>
          <p:cNvSpPr>
            <a:spLocks noGrp="1"/>
          </p:cNvSpPr>
          <p:nvPr>
            <p:ph type="subTitle" idx="1"/>
          </p:nvPr>
        </p:nvSpPr>
        <p:spPr>
          <a:xfrm>
            <a:off x="522000" y="1526001"/>
            <a:ext cx="8100000" cy="533400"/>
          </a:xfrm>
        </p:spPr>
        <p:txBody>
          <a:bodyPr>
            <a:noAutofit/>
          </a:bodyPr>
          <a:lstStyle>
            <a:lvl1pPr marL="0" indent="0" algn="l">
              <a:lnSpc>
                <a:spcPts val="4200"/>
              </a:lnSpc>
              <a:buNone/>
              <a:defRPr sz="4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nl-NL" dirty="0"/>
          </a:p>
        </p:txBody>
      </p:sp>
    </p:spTree>
    <p:extLst>
      <p:ext uri="{BB962C8B-B14F-4D97-AF65-F5344CB8AC3E}">
        <p14:creationId xmlns:p14="http://schemas.microsoft.com/office/powerpoint/2010/main" val="808550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kstdia met grafiek">
    <p:spTree>
      <p:nvGrpSpPr>
        <p:cNvPr id="1" name=""/>
        <p:cNvGrpSpPr/>
        <p:nvPr/>
      </p:nvGrpSpPr>
      <p:grpSpPr>
        <a:xfrm>
          <a:off x="0" y="0"/>
          <a:ext cx="0" cy="0"/>
          <a:chOff x="0" y="0"/>
          <a:chExt cx="0" cy="0"/>
        </a:xfrm>
      </p:grpSpPr>
      <p:sp>
        <p:nvSpPr>
          <p:cNvPr id="2" name="Titel 1"/>
          <p:cNvSpPr>
            <a:spLocks noGrp="1"/>
          </p:cNvSpPr>
          <p:nvPr>
            <p:ph type="title"/>
          </p:nvPr>
        </p:nvSpPr>
        <p:spPr>
          <a:xfrm>
            <a:off x="522000" y="784800"/>
            <a:ext cx="8100000" cy="532800"/>
          </a:xfrm>
        </p:spPr>
        <p:txBody>
          <a:bodyPr/>
          <a:lstStyle/>
          <a:p>
            <a:r>
              <a:rPr lang="nl-NL"/>
              <a:t>Klik om stijl te bewerken</a:t>
            </a:r>
            <a:endParaRPr lang="nl-NL" dirty="0"/>
          </a:p>
        </p:txBody>
      </p:sp>
      <p:sp>
        <p:nvSpPr>
          <p:cNvPr id="9" name="Tijdelijke aanduiding voor grafiek 8"/>
          <p:cNvSpPr>
            <a:spLocks noGrp="1"/>
          </p:cNvSpPr>
          <p:nvPr>
            <p:ph type="chart" sz="quarter" idx="13"/>
          </p:nvPr>
        </p:nvSpPr>
        <p:spPr>
          <a:xfrm>
            <a:off x="4647600" y="1526400"/>
            <a:ext cx="3974900" cy="2826000"/>
          </a:xfrm>
        </p:spPr>
        <p:txBody>
          <a:bodyPr/>
          <a:lstStyle>
            <a:lvl1pPr marL="0" indent="0">
              <a:buNone/>
              <a:defRPr/>
            </a:lvl1pPr>
          </a:lstStyle>
          <a:p>
            <a:r>
              <a:rPr lang="nl-NL"/>
              <a:t>Klik op het pictogram als u een grafiek wilt toevoegen</a:t>
            </a:r>
            <a:endParaRPr lang="nl-NL" dirty="0"/>
          </a:p>
        </p:txBody>
      </p:sp>
      <p:sp>
        <p:nvSpPr>
          <p:cNvPr id="11" name="Tijdelijke aanduiding voor tekst 10"/>
          <p:cNvSpPr>
            <a:spLocks noGrp="1"/>
          </p:cNvSpPr>
          <p:nvPr>
            <p:ph type="body" sz="quarter" idx="14"/>
          </p:nvPr>
        </p:nvSpPr>
        <p:spPr>
          <a:xfrm>
            <a:off x="522288" y="1527182"/>
            <a:ext cx="4039200" cy="2826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datum 3"/>
          <p:cNvSpPr>
            <a:spLocks noGrp="1"/>
          </p:cNvSpPr>
          <p:nvPr>
            <p:ph type="dt" sz="half" idx="2"/>
          </p:nvPr>
        </p:nvSpPr>
        <p:spPr>
          <a:xfrm>
            <a:off x="1494000" y="4810807"/>
            <a:ext cx="108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&lt;Datum&gt;</a:t>
            </a:r>
            <a:endParaRPr lang="nl-NL" dirty="0"/>
          </a:p>
        </p:txBody>
      </p:sp>
      <p:sp>
        <p:nvSpPr>
          <p:cNvPr id="12" name="Tijdelijke aanduiding voor voettekst 4"/>
          <p:cNvSpPr>
            <a:spLocks noGrp="1"/>
          </p:cNvSpPr>
          <p:nvPr>
            <p:ph type="ftr" sz="quarter" idx="3"/>
          </p:nvPr>
        </p:nvSpPr>
        <p:spPr>
          <a:xfrm>
            <a:off x="2790000" y="4810807"/>
            <a:ext cx="396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&lt;Titel van de presentatie&gt;</a:t>
            </a:r>
            <a:endParaRPr lang="nl-NL" dirty="0"/>
          </a:p>
        </p:txBody>
      </p:sp>
      <p:sp>
        <p:nvSpPr>
          <p:cNvPr id="13" name="Tijdelijke aanduiding voor dianummer 5"/>
          <p:cNvSpPr>
            <a:spLocks noGrp="1"/>
          </p:cNvSpPr>
          <p:nvPr>
            <p:ph type="sldNum" sz="quarter" idx="4"/>
          </p:nvPr>
        </p:nvSpPr>
        <p:spPr>
          <a:xfrm>
            <a:off x="522000" y="4810807"/>
            <a:ext cx="81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dirty="0"/>
              <a:t>Pagina </a:t>
            </a:r>
            <a:fld id="{7FC9B413-936F-403B-BC98-20250EBFF374}" type="slidenum">
              <a:rPr lang="nl-NL" smtClean="0"/>
              <a:pPr/>
              <a:t>‹nr.›</a:t>
            </a:fld>
            <a:endParaRPr lang="nl-NL" dirty="0"/>
          </a:p>
        </p:txBody>
      </p:sp>
    </p:spTree>
    <p:extLst>
      <p:ext uri="{BB962C8B-B14F-4D97-AF65-F5344CB8AC3E}">
        <p14:creationId xmlns:p14="http://schemas.microsoft.com/office/powerpoint/2010/main" val="3101451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kstdia met beeld">
    <p:spTree>
      <p:nvGrpSpPr>
        <p:cNvPr id="1" name=""/>
        <p:cNvGrpSpPr/>
        <p:nvPr/>
      </p:nvGrpSpPr>
      <p:grpSpPr>
        <a:xfrm>
          <a:off x="0" y="0"/>
          <a:ext cx="0" cy="0"/>
          <a:chOff x="0" y="0"/>
          <a:chExt cx="0" cy="0"/>
        </a:xfrm>
      </p:grpSpPr>
      <p:sp>
        <p:nvSpPr>
          <p:cNvPr id="11" name="Tijdelijke aanduiding voor tekst 10"/>
          <p:cNvSpPr>
            <a:spLocks noGrp="1"/>
          </p:cNvSpPr>
          <p:nvPr>
            <p:ph type="body" sz="quarter" idx="14"/>
          </p:nvPr>
        </p:nvSpPr>
        <p:spPr>
          <a:xfrm>
            <a:off x="522288" y="1526400"/>
            <a:ext cx="4039200" cy="2826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afbeelding 3"/>
          <p:cNvSpPr>
            <a:spLocks noGrp="1"/>
          </p:cNvSpPr>
          <p:nvPr>
            <p:ph type="pic" sz="quarter" idx="15"/>
          </p:nvPr>
        </p:nvSpPr>
        <p:spPr>
          <a:xfrm>
            <a:off x="4647600" y="1526400"/>
            <a:ext cx="3974900" cy="2826000"/>
          </a:xfrm>
        </p:spPr>
        <p:txBody>
          <a:bodyPr/>
          <a:lstStyle>
            <a:lvl1pPr marL="0" indent="0">
              <a:buNone/>
              <a:defRPr/>
            </a:lvl1pPr>
          </a:lstStyle>
          <a:p>
            <a:r>
              <a:rPr lang="nl-NL"/>
              <a:t>Klik op het pictogram als u een afbeelding wilt toevoegen</a:t>
            </a:r>
            <a:endParaRPr lang="nl-NL" dirty="0"/>
          </a:p>
        </p:txBody>
      </p:sp>
      <p:sp>
        <p:nvSpPr>
          <p:cNvPr id="8" name="Tijdelijke aanduiding voor datum 3"/>
          <p:cNvSpPr>
            <a:spLocks noGrp="1"/>
          </p:cNvSpPr>
          <p:nvPr>
            <p:ph type="dt" sz="half" idx="2"/>
          </p:nvPr>
        </p:nvSpPr>
        <p:spPr>
          <a:xfrm>
            <a:off x="1494000" y="4810807"/>
            <a:ext cx="108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&lt;Datum&gt;</a:t>
            </a:r>
            <a:endParaRPr lang="nl-NL" dirty="0"/>
          </a:p>
        </p:txBody>
      </p:sp>
      <p:sp>
        <p:nvSpPr>
          <p:cNvPr id="9" name="Tijdelijke aanduiding voor voettekst 4"/>
          <p:cNvSpPr>
            <a:spLocks noGrp="1"/>
          </p:cNvSpPr>
          <p:nvPr>
            <p:ph type="ftr" sz="quarter" idx="3"/>
          </p:nvPr>
        </p:nvSpPr>
        <p:spPr>
          <a:xfrm>
            <a:off x="2790000" y="4810807"/>
            <a:ext cx="396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&lt;Titel van de presentatie&gt;</a:t>
            </a:r>
            <a:endParaRPr lang="nl-NL" dirty="0"/>
          </a:p>
        </p:txBody>
      </p:sp>
      <p:sp>
        <p:nvSpPr>
          <p:cNvPr id="12" name="Tijdelijke aanduiding voor dianummer 5"/>
          <p:cNvSpPr>
            <a:spLocks noGrp="1"/>
          </p:cNvSpPr>
          <p:nvPr>
            <p:ph type="sldNum" sz="quarter" idx="4"/>
          </p:nvPr>
        </p:nvSpPr>
        <p:spPr>
          <a:xfrm>
            <a:off x="522000" y="4810807"/>
            <a:ext cx="81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dirty="0"/>
              <a:t>Pagina </a:t>
            </a:r>
            <a:fld id="{7FC9B413-936F-403B-BC98-20250EBFF374}" type="slidenum">
              <a:rPr lang="nl-NL" smtClean="0"/>
              <a:pPr/>
              <a:t>‹nr.›</a:t>
            </a:fld>
            <a:endParaRPr lang="nl-NL" dirty="0"/>
          </a:p>
        </p:txBody>
      </p:sp>
      <p:sp>
        <p:nvSpPr>
          <p:cNvPr id="10" name="Titel 1"/>
          <p:cNvSpPr>
            <a:spLocks noGrp="1"/>
          </p:cNvSpPr>
          <p:nvPr>
            <p:ph type="title"/>
          </p:nvPr>
        </p:nvSpPr>
        <p:spPr>
          <a:xfrm>
            <a:off x="522000" y="784800"/>
            <a:ext cx="8100000" cy="532800"/>
          </a:xfrm>
        </p:spPr>
        <p:txBody>
          <a:bodyPr/>
          <a:lstStyle/>
          <a:p>
            <a:r>
              <a:rPr lang="nl-NL"/>
              <a:t>Klik om stijl te bewerken</a:t>
            </a:r>
            <a:endParaRPr lang="nl-NL" dirty="0"/>
          </a:p>
        </p:txBody>
      </p:sp>
    </p:spTree>
    <p:extLst>
      <p:ext uri="{BB962C8B-B14F-4D97-AF65-F5344CB8AC3E}">
        <p14:creationId xmlns:p14="http://schemas.microsoft.com/office/powerpoint/2010/main" val="1457219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eelddia met titel">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5"/>
          </p:nvPr>
        </p:nvSpPr>
        <p:spPr>
          <a:xfrm>
            <a:off x="521500" y="1526400"/>
            <a:ext cx="8101000" cy="2826000"/>
          </a:xfrm>
        </p:spPr>
        <p:txBody>
          <a:bodyPr/>
          <a:lstStyle>
            <a:lvl1pPr marL="0" indent="0">
              <a:buNone/>
              <a:defRPr/>
            </a:lvl1pPr>
          </a:lstStyle>
          <a:p>
            <a:r>
              <a:rPr lang="nl-NL"/>
              <a:t>Klik op het pictogram als u een afbeelding wilt toevoegen</a:t>
            </a:r>
            <a:endParaRPr lang="nl-NL" dirty="0"/>
          </a:p>
        </p:txBody>
      </p:sp>
      <p:sp>
        <p:nvSpPr>
          <p:cNvPr id="7" name="Tijdelijke aanduiding voor datum 3"/>
          <p:cNvSpPr>
            <a:spLocks noGrp="1"/>
          </p:cNvSpPr>
          <p:nvPr>
            <p:ph type="dt" sz="half" idx="2"/>
          </p:nvPr>
        </p:nvSpPr>
        <p:spPr>
          <a:xfrm>
            <a:off x="1494000" y="4810807"/>
            <a:ext cx="108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&lt;Datum&gt;</a:t>
            </a:r>
            <a:endParaRPr lang="nl-NL" dirty="0"/>
          </a:p>
        </p:txBody>
      </p:sp>
      <p:sp>
        <p:nvSpPr>
          <p:cNvPr id="9" name="Tijdelijke aanduiding voor voettekst 4"/>
          <p:cNvSpPr>
            <a:spLocks noGrp="1"/>
          </p:cNvSpPr>
          <p:nvPr>
            <p:ph type="ftr" sz="quarter" idx="3"/>
          </p:nvPr>
        </p:nvSpPr>
        <p:spPr>
          <a:xfrm>
            <a:off x="2790000" y="4810807"/>
            <a:ext cx="396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&lt;Titel van de presentatie&gt;</a:t>
            </a:r>
            <a:endParaRPr lang="nl-NL" dirty="0"/>
          </a:p>
        </p:txBody>
      </p:sp>
      <p:sp>
        <p:nvSpPr>
          <p:cNvPr id="10" name="Tijdelijke aanduiding voor dianummer 5"/>
          <p:cNvSpPr>
            <a:spLocks noGrp="1"/>
          </p:cNvSpPr>
          <p:nvPr>
            <p:ph type="sldNum" sz="quarter" idx="4"/>
          </p:nvPr>
        </p:nvSpPr>
        <p:spPr>
          <a:xfrm>
            <a:off x="522000" y="4810807"/>
            <a:ext cx="81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dirty="0"/>
              <a:t>Pagina </a:t>
            </a:r>
            <a:fld id="{7FC9B413-936F-403B-BC98-20250EBFF374}" type="slidenum">
              <a:rPr lang="nl-NL" smtClean="0"/>
              <a:pPr/>
              <a:t>‹nr.›</a:t>
            </a:fld>
            <a:endParaRPr lang="nl-NL" dirty="0"/>
          </a:p>
        </p:txBody>
      </p:sp>
      <p:sp>
        <p:nvSpPr>
          <p:cNvPr id="8" name="Titel 1"/>
          <p:cNvSpPr>
            <a:spLocks noGrp="1"/>
          </p:cNvSpPr>
          <p:nvPr>
            <p:ph type="title"/>
          </p:nvPr>
        </p:nvSpPr>
        <p:spPr>
          <a:xfrm>
            <a:off x="522000" y="784800"/>
            <a:ext cx="8100000" cy="532800"/>
          </a:xfrm>
        </p:spPr>
        <p:txBody>
          <a:bodyPr/>
          <a:lstStyle/>
          <a:p>
            <a:r>
              <a:rPr lang="nl-NL"/>
              <a:t>Klik om stijl te bewerken</a:t>
            </a:r>
            <a:endParaRPr lang="nl-NL" dirty="0"/>
          </a:p>
        </p:txBody>
      </p:sp>
    </p:spTree>
    <p:extLst>
      <p:ext uri="{BB962C8B-B14F-4D97-AF65-F5344CB8AC3E}">
        <p14:creationId xmlns:p14="http://schemas.microsoft.com/office/powerpoint/2010/main" val="347330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eelddia zonder titel">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5"/>
          </p:nvPr>
        </p:nvSpPr>
        <p:spPr>
          <a:xfrm>
            <a:off x="521500" y="444698"/>
            <a:ext cx="8101000" cy="3909600"/>
          </a:xfrm>
          <a:solidFill>
            <a:schemeClr val="bg1"/>
          </a:solidFill>
        </p:spPr>
        <p:txBody>
          <a:bodyPr/>
          <a:lstStyle>
            <a:lvl1pPr marL="0" indent="0">
              <a:buNone/>
              <a:defRPr/>
            </a:lvl1pPr>
          </a:lstStyle>
          <a:p>
            <a:r>
              <a:rPr lang="nl-NL"/>
              <a:t>Klik op het pictogram als u een afbeelding wilt toevoegen</a:t>
            </a:r>
            <a:endParaRPr lang="nl-NL" dirty="0"/>
          </a:p>
        </p:txBody>
      </p:sp>
      <p:sp>
        <p:nvSpPr>
          <p:cNvPr id="7" name="Tijdelijke aanduiding voor datum 3"/>
          <p:cNvSpPr>
            <a:spLocks noGrp="1"/>
          </p:cNvSpPr>
          <p:nvPr>
            <p:ph type="dt" sz="half" idx="2"/>
          </p:nvPr>
        </p:nvSpPr>
        <p:spPr>
          <a:xfrm>
            <a:off x="1494000" y="4810807"/>
            <a:ext cx="108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&lt;Datum&gt;</a:t>
            </a:r>
            <a:endParaRPr lang="nl-NL" dirty="0"/>
          </a:p>
        </p:txBody>
      </p:sp>
      <p:sp>
        <p:nvSpPr>
          <p:cNvPr id="9" name="Tijdelijke aanduiding voor voettekst 4"/>
          <p:cNvSpPr>
            <a:spLocks noGrp="1"/>
          </p:cNvSpPr>
          <p:nvPr>
            <p:ph type="ftr" sz="quarter" idx="3"/>
          </p:nvPr>
        </p:nvSpPr>
        <p:spPr>
          <a:xfrm>
            <a:off x="2790000" y="4810807"/>
            <a:ext cx="396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&lt;Titel van de presentatie&gt;</a:t>
            </a:r>
            <a:endParaRPr lang="nl-NL" dirty="0"/>
          </a:p>
        </p:txBody>
      </p:sp>
      <p:sp>
        <p:nvSpPr>
          <p:cNvPr id="10" name="Tijdelijke aanduiding voor dianummer 5"/>
          <p:cNvSpPr>
            <a:spLocks noGrp="1"/>
          </p:cNvSpPr>
          <p:nvPr>
            <p:ph type="sldNum" sz="quarter" idx="4"/>
          </p:nvPr>
        </p:nvSpPr>
        <p:spPr>
          <a:xfrm>
            <a:off x="522000" y="4810807"/>
            <a:ext cx="81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dirty="0"/>
              <a:t>Pagina </a:t>
            </a:r>
            <a:fld id="{7FC9B413-936F-403B-BC98-20250EBFF374}" type="slidenum">
              <a:rPr lang="nl-NL" smtClean="0"/>
              <a:pPr/>
              <a:t>‹nr.›</a:t>
            </a:fld>
            <a:endParaRPr lang="nl-NL" dirty="0"/>
          </a:p>
        </p:txBody>
      </p:sp>
    </p:spTree>
    <p:extLst>
      <p:ext uri="{BB962C8B-B14F-4D97-AF65-F5344CB8AC3E}">
        <p14:creationId xmlns:p14="http://schemas.microsoft.com/office/powerpoint/2010/main" val="3695853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eelddia">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5"/>
          </p:nvPr>
        </p:nvSpPr>
        <p:spPr>
          <a:xfrm>
            <a:off x="0" y="1"/>
            <a:ext cx="9144000" cy="5143499"/>
          </a:xfrm>
          <a:solidFill>
            <a:schemeClr val="bg1"/>
          </a:solidFill>
        </p:spPr>
        <p:txBody>
          <a:bodyPr/>
          <a:lstStyle>
            <a:lvl1pPr marL="0" indent="0">
              <a:buNone/>
              <a:defRPr/>
            </a:lvl1pPr>
          </a:lstStyle>
          <a:p>
            <a:r>
              <a:rPr lang="nl-NL"/>
              <a:t>Klik op het pictogram als u een afbeelding wilt toevoegen</a:t>
            </a:r>
            <a:endParaRPr lang="nl-NL" dirty="0"/>
          </a:p>
        </p:txBody>
      </p:sp>
      <p:grpSp>
        <p:nvGrpSpPr>
          <p:cNvPr id="25" name="Groep 24"/>
          <p:cNvGrpSpPr/>
          <p:nvPr/>
        </p:nvGrpSpPr>
        <p:grpSpPr>
          <a:xfrm>
            <a:off x="5867400" y="4698206"/>
            <a:ext cx="2427288" cy="226220"/>
            <a:chOff x="5867400" y="6264275"/>
            <a:chExt cx="2427288" cy="301626"/>
          </a:xfrm>
        </p:grpSpPr>
        <p:sp>
          <p:nvSpPr>
            <p:cNvPr id="15" name="Freeform 10"/>
            <p:cNvSpPr>
              <a:spLocks noEditPoints="1"/>
            </p:cNvSpPr>
            <p:nvPr/>
          </p:nvSpPr>
          <p:spPr bwMode="auto">
            <a:xfrm>
              <a:off x="5867400" y="6264275"/>
              <a:ext cx="258763" cy="295275"/>
            </a:xfrm>
            <a:custGeom>
              <a:avLst/>
              <a:gdLst>
                <a:gd name="T0" fmla="*/ 389 w 407"/>
                <a:gd name="T1" fmla="*/ 424 h 463"/>
                <a:gd name="T2" fmla="*/ 352 w 407"/>
                <a:gd name="T3" fmla="*/ 397 h 463"/>
                <a:gd name="T4" fmla="*/ 248 w 407"/>
                <a:gd name="T5" fmla="*/ 229 h 463"/>
                <a:gd name="T6" fmla="*/ 346 w 407"/>
                <a:gd name="T7" fmla="*/ 108 h 463"/>
                <a:gd name="T8" fmla="*/ 185 w 407"/>
                <a:gd name="T9" fmla="*/ 0 h 463"/>
                <a:gd name="T10" fmla="*/ 8 w 407"/>
                <a:gd name="T11" fmla="*/ 0 h 463"/>
                <a:gd name="T12" fmla="*/ 0 w 407"/>
                <a:gd name="T13" fmla="*/ 11 h 463"/>
                <a:gd name="T14" fmla="*/ 0 w 407"/>
                <a:gd name="T15" fmla="*/ 24 h 463"/>
                <a:gd name="T16" fmla="*/ 17 w 407"/>
                <a:gd name="T17" fmla="*/ 39 h 463"/>
                <a:gd name="T18" fmla="*/ 46 w 407"/>
                <a:gd name="T19" fmla="*/ 47 h 463"/>
                <a:gd name="T20" fmla="*/ 46 w 407"/>
                <a:gd name="T21" fmla="*/ 417 h 463"/>
                <a:gd name="T22" fmla="*/ 17 w 407"/>
                <a:gd name="T23" fmla="*/ 424 h 463"/>
                <a:gd name="T24" fmla="*/ 0 w 407"/>
                <a:gd name="T25" fmla="*/ 440 h 463"/>
                <a:gd name="T26" fmla="*/ 0 w 407"/>
                <a:gd name="T27" fmla="*/ 453 h 463"/>
                <a:gd name="T28" fmla="*/ 8 w 407"/>
                <a:gd name="T29" fmla="*/ 463 h 463"/>
                <a:gd name="T30" fmla="*/ 167 w 407"/>
                <a:gd name="T31" fmla="*/ 463 h 463"/>
                <a:gd name="T32" fmla="*/ 176 w 407"/>
                <a:gd name="T33" fmla="*/ 453 h 463"/>
                <a:gd name="T34" fmla="*/ 176 w 407"/>
                <a:gd name="T35" fmla="*/ 440 h 463"/>
                <a:gd name="T36" fmla="*/ 158 w 407"/>
                <a:gd name="T37" fmla="*/ 424 h 463"/>
                <a:gd name="T38" fmla="*/ 129 w 407"/>
                <a:gd name="T39" fmla="*/ 417 h 463"/>
                <a:gd name="T40" fmla="*/ 129 w 407"/>
                <a:gd name="T41" fmla="*/ 242 h 463"/>
                <a:gd name="T42" fmla="*/ 171 w 407"/>
                <a:gd name="T43" fmla="*/ 242 h 463"/>
                <a:gd name="T44" fmla="*/ 287 w 407"/>
                <a:gd name="T45" fmla="*/ 452 h 463"/>
                <a:gd name="T46" fmla="*/ 309 w 407"/>
                <a:gd name="T47" fmla="*/ 463 h 463"/>
                <a:gd name="T48" fmla="*/ 398 w 407"/>
                <a:gd name="T49" fmla="*/ 463 h 463"/>
                <a:gd name="T50" fmla="*/ 407 w 407"/>
                <a:gd name="T51" fmla="*/ 453 h 463"/>
                <a:gd name="T52" fmla="*/ 407 w 407"/>
                <a:gd name="T53" fmla="*/ 440 h 463"/>
                <a:gd name="T54" fmla="*/ 389 w 407"/>
                <a:gd name="T55" fmla="*/ 424 h 463"/>
                <a:gd name="T56" fmla="*/ 145 w 407"/>
                <a:gd name="T57" fmla="*/ 203 h 463"/>
                <a:gd name="T58" fmla="*/ 130 w 407"/>
                <a:gd name="T59" fmla="*/ 203 h 463"/>
                <a:gd name="T60" fmla="*/ 130 w 407"/>
                <a:gd name="T61" fmla="*/ 43 h 463"/>
                <a:gd name="T62" fmla="*/ 162 w 407"/>
                <a:gd name="T63" fmla="*/ 43 h 463"/>
                <a:gd name="T64" fmla="*/ 257 w 407"/>
                <a:gd name="T65" fmla="*/ 121 h 463"/>
                <a:gd name="T66" fmla="*/ 145 w 407"/>
                <a:gd name="T67" fmla="*/ 203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7" h="463">
                  <a:moveTo>
                    <a:pt x="389" y="424"/>
                  </a:moveTo>
                  <a:cubicBezTo>
                    <a:pt x="371" y="420"/>
                    <a:pt x="367" y="417"/>
                    <a:pt x="352" y="397"/>
                  </a:cubicBezTo>
                  <a:cubicBezTo>
                    <a:pt x="330" y="367"/>
                    <a:pt x="278" y="292"/>
                    <a:pt x="248" y="229"/>
                  </a:cubicBezTo>
                  <a:cubicBezTo>
                    <a:pt x="304" y="209"/>
                    <a:pt x="346" y="170"/>
                    <a:pt x="346" y="108"/>
                  </a:cubicBezTo>
                  <a:cubicBezTo>
                    <a:pt x="346" y="20"/>
                    <a:pt x="261" y="0"/>
                    <a:pt x="185" y="0"/>
                  </a:cubicBezTo>
                  <a:cubicBezTo>
                    <a:pt x="8" y="0"/>
                    <a:pt x="8" y="0"/>
                    <a:pt x="8" y="0"/>
                  </a:cubicBezTo>
                  <a:cubicBezTo>
                    <a:pt x="1" y="0"/>
                    <a:pt x="0" y="4"/>
                    <a:pt x="0" y="11"/>
                  </a:cubicBezTo>
                  <a:cubicBezTo>
                    <a:pt x="0" y="24"/>
                    <a:pt x="0" y="24"/>
                    <a:pt x="0" y="24"/>
                  </a:cubicBezTo>
                  <a:cubicBezTo>
                    <a:pt x="0" y="35"/>
                    <a:pt x="4" y="35"/>
                    <a:pt x="17" y="39"/>
                  </a:cubicBezTo>
                  <a:cubicBezTo>
                    <a:pt x="46" y="47"/>
                    <a:pt x="46" y="47"/>
                    <a:pt x="46" y="47"/>
                  </a:cubicBezTo>
                  <a:cubicBezTo>
                    <a:pt x="46" y="417"/>
                    <a:pt x="46" y="417"/>
                    <a:pt x="46" y="417"/>
                  </a:cubicBezTo>
                  <a:cubicBezTo>
                    <a:pt x="17" y="424"/>
                    <a:pt x="17" y="424"/>
                    <a:pt x="17" y="424"/>
                  </a:cubicBezTo>
                  <a:cubicBezTo>
                    <a:pt x="4" y="428"/>
                    <a:pt x="0" y="429"/>
                    <a:pt x="0" y="440"/>
                  </a:cubicBezTo>
                  <a:cubicBezTo>
                    <a:pt x="0" y="453"/>
                    <a:pt x="0" y="453"/>
                    <a:pt x="0" y="453"/>
                  </a:cubicBezTo>
                  <a:cubicBezTo>
                    <a:pt x="0" y="459"/>
                    <a:pt x="1" y="463"/>
                    <a:pt x="8" y="463"/>
                  </a:cubicBezTo>
                  <a:cubicBezTo>
                    <a:pt x="167" y="463"/>
                    <a:pt x="167" y="463"/>
                    <a:pt x="167" y="463"/>
                  </a:cubicBezTo>
                  <a:cubicBezTo>
                    <a:pt x="175" y="463"/>
                    <a:pt x="176" y="459"/>
                    <a:pt x="176" y="453"/>
                  </a:cubicBezTo>
                  <a:cubicBezTo>
                    <a:pt x="176" y="440"/>
                    <a:pt x="176" y="440"/>
                    <a:pt x="176" y="440"/>
                  </a:cubicBezTo>
                  <a:cubicBezTo>
                    <a:pt x="176" y="429"/>
                    <a:pt x="172" y="428"/>
                    <a:pt x="158" y="424"/>
                  </a:cubicBezTo>
                  <a:cubicBezTo>
                    <a:pt x="129" y="417"/>
                    <a:pt x="129" y="417"/>
                    <a:pt x="129" y="417"/>
                  </a:cubicBezTo>
                  <a:cubicBezTo>
                    <a:pt x="129" y="242"/>
                    <a:pt x="129" y="242"/>
                    <a:pt x="129" y="242"/>
                  </a:cubicBezTo>
                  <a:cubicBezTo>
                    <a:pt x="171" y="242"/>
                    <a:pt x="171" y="242"/>
                    <a:pt x="171" y="242"/>
                  </a:cubicBezTo>
                  <a:cubicBezTo>
                    <a:pt x="201" y="311"/>
                    <a:pt x="266" y="424"/>
                    <a:pt x="287" y="452"/>
                  </a:cubicBezTo>
                  <a:cubicBezTo>
                    <a:pt x="295" y="463"/>
                    <a:pt x="298" y="463"/>
                    <a:pt x="309" y="463"/>
                  </a:cubicBezTo>
                  <a:cubicBezTo>
                    <a:pt x="398" y="463"/>
                    <a:pt x="398" y="463"/>
                    <a:pt x="398" y="463"/>
                  </a:cubicBezTo>
                  <a:cubicBezTo>
                    <a:pt x="406" y="463"/>
                    <a:pt x="407" y="459"/>
                    <a:pt x="407" y="453"/>
                  </a:cubicBezTo>
                  <a:cubicBezTo>
                    <a:pt x="407" y="440"/>
                    <a:pt x="407" y="440"/>
                    <a:pt x="407" y="440"/>
                  </a:cubicBezTo>
                  <a:cubicBezTo>
                    <a:pt x="407" y="427"/>
                    <a:pt x="400" y="428"/>
                    <a:pt x="389" y="424"/>
                  </a:cubicBezTo>
                  <a:close/>
                  <a:moveTo>
                    <a:pt x="145" y="203"/>
                  </a:moveTo>
                  <a:cubicBezTo>
                    <a:pt x="130" y="203"/>
                    <a:pt x="130" y="203"/>
                    <a:pt x="130" y="203"/>
                  </a:cubicBezTo>
                  <a:cubicBezTo>
                    <a:pt x="130" y="43"/>
                    <a:pt x="130" y="43"/>
                    <a:pt x="130" y="43"/>
                  </a:cubicBezTo>
                  <a:cubicBezTo>
                    <a:pt x="162" y="43"/>
                    <a:pt x="162" y="43"/>
                    <a:pt x="162" y="43"/>
                  </a:cubicBezTo>
                  <a:cubicBezTo>
                    <a:pt x="222" y="43"/>
                    <a:pt x="257" y="66"/>
                    <a:pt x="257" y="121"/>
                  </a:cubicBezTo>
                  <a:cubicBezTo>
                    <a:pt x="257" y="189"/>
                    <a:pt x="205" y="203"/>
                    <a:pt x="145" y="203"/>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16" name="Freeform 11"/>
            <p:cNvSpPr>
              <a:spLocks noEditPoints="1"/>
            </p:cNvSpPr>
            <p:nvPr/>
          </p:nvSpPr>
          <p:spPr bwMode="auto">
            <a:xfrm>
              <a:off x="6350000" y="6264275"/>
              <a:ext cx="220663" cy="301625"/>
            </a:xfrm>
            <a:custGeom>
              <a:avLst/>
              <a:gdLst>
                <a:gd name="T0" fmla="*/ 331 w 348"/>
                <a:gd name="T1" fmla="*/ 428 h 473"/>
                <a:gd name="T2" fmla="*/ 299 w 348"/>
                <a:gd name="T3" fmla="*/ 418 h 473"/>
                <a:gd name="T4" fmla="*/ 299 w 348"/>
                <a:gd name="T5" fmla="*/ 16 h 473"/>
                <a:gd name="T6" fmla="*/ 284 w 348"/>
                <a:gd name="T7" fmla="*/ 0 h 473"/>
                <a:gd name="T8" fmla="*/ 186 w 348"/>
                <a:gd name="T9" fmla="*/ 0 h 473"/>
                <a:gd name="T10" fmla="*/ 178 w 348"/>
                <a:gd name="T11" fmla="*/ 11 h 473"/>
                <a:gd name="T12" fmla="*/ 178 w 348"/>
                <a:gd name="T13" fmla="*/ 19 h 473"/>
                <a:gd name="T14" fmla="*/ 196 w 348"/>
                <a:gd name="T15" fmla="*/ 36 h 473"/>
                <a:gd name="T16" fmla="*/ 227 w 348"/>
                <a:gd name="T17" fmla="*/ 45 h 473"/>
                <a:gd name="T18" fmla="*/ 227 w 348"/>
                <a:gd name="T19" fmla="*/ 158 h 473"/>
                <a:gd name="T20" fmla="*/ 153 w 348"/>
                <a:gd name="T21" fmla="*/ 133 h 473"/>
                <a:gd name="T22" fmla="*/ 0 w 348"/>
                <a:gd name="T23" fmla="*/ 313 h 473"/>
                <a:gd name="T24" fmla="*/ 123 w 348"/>
                <a:gd name="T25" fmla="*/ 473 h 473"/>
                <a:gd name="T26" fmla="*/ 227 w 348"/>
                <a:gd name="T27" fmla="*/ 420 h 473"/>
                <a:gd name="T28" fmla="*/ 227 w 348"/>
                <a:gd name="T29" fmla="*/ 447 h 473"/>
                <a:gd name="T30" fmla="*/ 242 w 348"/>
                <a:gd name="T31" fmla="*/ 463 h 473"/>
                <a:gd name="T32" fmla="*/ 340 w 348"/>
                <a:gd name="T33" fmla="*/ 463 h 473"/>
                <a:gd name="T34" fmla="*/ 348 w 348"/>
                <a:gd name="T35" fmla="*/ 453 h 473"/>
                <a:gd name="T36" fmla="*/ 348 w 348"/>
                <a:gd name="T37" fmla="*/ 444 h 473"/>
                <a:gd name="T38" fmla="*/ 331 w 348"/>
                <a:gd name="T39" fmla="*/ 428 h 473"/>
                <a:gd name="T40" fmla="*/ 227 w 348"/>
                <a:gd name="T41" fmla="*/ 379 h 473"/>
                <a:gd name="T42" fmla="*/ 153 w 348"/>
                <a:gd name="T43" fmla="*/ 418 h 473"/>
                <a:gd name="T44" fmla="*/ 77 w 348"/>
                <a:gd name="T45" fmla="*/ 299 h 473"/>
                <a:gd name="T46" fmla="*/ 158 w 348"/>
                <a:gd name="T47" fmla="*/ 179 h 473"/>
                <a:gd name="T48" fmla="*/ 227 w 348"/>
                <a:gd name="T49" fmla="*/ 299 h 473"/>
                <a:gd name="T50" fmla="*/ 227 w 348"/>
                <a:gd name="T51" fmla="*/ 379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8" h="473">
                  <a:moveTo>
                    <a:pt x="331" y="428"/>
                  </a:moveTo>
                  <a:cubicBezTo>
                    <a:pt x="299" y="418"/>
                    <a:pt x="299" y="418"/>
                    <a:pt x="299" y="418"/>
                  </a:cubicBezTo>
                  <a:cubicBezTo>
                    <a:pt x="299" y="16"/>
                    <a:pt x="299" y="16"/>
                    <a:pt x="299" y="16"/>
                  </a:cubicBezTo>
                  <a:cubicBezTo>
                    <a:pt x="299" y="6"/>
                    <a:pt x="296" y="0"/>
                    <a:pt x="284" y="0"/>
                  </a:cubicBezTo>
                  <a:cubicBezTo>
                    <a:pt x="186" y="0"/>
                    <a:pt x="186" y="0"/>
                    <a:pt x="186" y="0"/>
                  </a:cubicBezTo>
                  <a:cubicBezTo>
                    <a:pt x="179" y="0"/>
                    <a:pt x="178" y="4"/>
                    <a:pt x="178" y="11"/>
                  </a:cubicBezTo>
                  <a:cubicBezTo>
                    <a:pt x="178" y="19"/>
                    <a:pt x="178" y="19"/>
                    <a:pt x="178" y="19"/>
                  </a:cubicBezTo>
                  <a:cubicBezTo>
                    <a:pt x="178" y="31"/>
                    <a:pt x="182" y="32"/>
                    <a:pt x="196" y="36"/>
                  </a:cubicBezTo>
                  <a:cubicBezTo>
                    <a:pt x="227" y="45"/>
                    <a:pt x="227" y="45"/>
                    <a:pt x="227" y="45"/>
                  </a:cubicBezTo>
                  <a:cubicBezTo>
                    <a:pt x="227" y="158"/>
                    <a:pt x="227" y="158"/>
                    <a:pt x="227" y="158"/>
                  </a:cubicBezTo>
                  <a:cubicBezTo>
                    <a:pt x="215" y="148"/>
                    <a:pt x="190" y="133"/>
                    <a:pt x="153" y="133"/>
                  </a:cubicBezTo>
                  <a:cubicBezTo>
                    <a:pt x="81" y="133"/>
                    <a:pt x="0" y="185"/>
                    <a:pt x="0" y="313"/>
                  </a:cubicBezTo>
                  <a:cubicBezTo>
                    <a:pt x="0" y="425"/>
                    <a:pt x="62" y="473"/>
                    <a:pt x="123" y="473"/>
                  </a:cubicBezTo>
                  <a:cubicBezTo>
                    <a:pt x="162" y="473"/>
                    <a:pt x="195" y="453"/>
                    <a:pt x="227" y="420"/>
                  </a:cubicBezTo>
                  <a:cubicBezTo>
                    <a:pt x="227" y="447"/>
                    <a:pt x="227" y="447"/>
                    <a:pt x="227" y="447"/>
                  </a:cubicBezTo>
                  <a:cubicBezTo>
                    <a:pt x="227" y="457"/>
                    <a:pt x="230" y="463"/>
                    <a:pt x="242" y="463"/>
                  </a:cubicBezTo>
                  <a:cubicBezTo>
                    <a:pt x="340" y="463"/>
                    <a:pt x="340" y="463"/>
                    <a:pt x="340" y="463"/>
                  </a:cubicBezTo>
                  <a:cubicBezTo>
                    <a:pt x="347" y="463"/>
                    <a:pt x="348" y="459"/>
                    <a:pt x="348" y="453"/>
                  </a:cubicBezTo>
                  <a:cubicBezTo>
                    <a:pt x="348" y="444"/>
                    <a:pt x="348" y="444"/>
                    <a:pt x="348" y="444"/>
                  </a:cubicBezTo>
                  <a:cubicBezTo>
                    <a:pt x="348" y="432"/>
                    <a:pt x="344" y="432"/>
                    <a:pt x="331" y="428"/>
                  </a:cubicBezTo>
                  <a:close/>
                  <a:moveTo>
                    <a:pt x="227" y="379"/>
                  </a:moveTo>
                  <a:cubicBezTo>
                    <a:pt x="205" y="401"/>
                    <a:pt x="181" y="418"/>
                    <a:pt x="153" y="418"/>
                  </a:cubicBezTo>
                  <a:cubicBezTo>
                    <a:pt x="100" y="418"/>
                    <a:pt x="77" y="362"/>
                    <a:pt x="77" y="299"/>
                  </a:cubicBezTo>
                  <a:cubicBezTo>
                    <a:pt x="77" y="225"/>
                    <a:pt x="109" y="179"/>
                    <a:pt x="158" y="179"/>
                  </a:cubicBezTo>
                  <a:cubicBezTo>
                    <a:pt x="209" y="179"/>
                    <a:pt x="227" y="229"/>
                    <a:pt x="227" y="299"/>
                  </a:cubicBezTo>
                  <a:lnTo>
                    <a:pt x="227" y="37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17" name="Freeform 12"/>
            <p:cNvSpPr>
              <a:spLocks/>
            </p:cNvSpPr>
            <p:nvPr/>
          </p:nvSpPr>
          <p:spPr bwMode="auto">
            <a:xfrm>
              <a:off x="7032625" y="6354763"/>
              <a:ext cx="234950" cy="211138"/>
            </a:xfrm>
            <a:custGeom>
              <a:avLst/>
              <a:gdLst>
                <a:gd name="T0" fmla="*/ 323 w 372"/>
                <a:gd name="T1" fmla="*/ 15 h 330"/>
                <a:gd name="T2" fmla="*/ 308 w 372"/>
                <a:gd name="T3" fmla="*/ 0 h 330"/>
                <a:gd name="T4" fmla="*/ 210 w 372"/>
                <a:gd name="T5" fmla="*/ 0 h 330"/>
                <a:gd name="T6" fmla="*/ 202 w 372"/>
                <a:gd name="T7" fmla="*/ 10 h 330"/>
                <a:gd name="T8" fmla="*/ 202 w 372"/>
                <a:gd name="T9" fmla="*/ 19 h 330"/>
                <a:gd name="T10" fmla="*/ 219 w 372"/>
                <a:gd name="T11" fmla="*/ 35 h 330"/>
                <a:gd name="T12" fmla="*/ 251 w 372"/>
                <a:gd name="T13" fmla="*/ 44 h 330"/>
                <a:gd name="T14" fmla="*/ 251 w 372"/>
                <a:gd name="T15" fmla="*/ 236 h 330"/>
                <a:gd name="T16" fmla="*/ 176 w 372"/>
                <a:gd name="T17" fmla="*/ 275 h 330"/>
                <a:gd name="T18" fmla="*/ 121 w 372"/>
                <a:gd name="T19" fmla="*/ 169 h 330"/>
                <a:gd name="T20" fmla="*/ 121 w 372"/>
                <a:gd name="T21" fmla="*/ 15 h 330"/>
                <a:gd name="T22" fmla="*/ 106 w 372"/>
                <a:gd name="T23" fmla="*/ 0 h 330"/>
                <a:gd name="T24" fmla="*/ 8 w 372"/>
                <a:gd name="T25" fmla="*/ 0 h 330"/>
                <a:gd name="T26" fmla="*/ 0 w 372"/>
                <a:gd name="T27" fmla="*/ 10 h 330"/>
                <a:gd name="T28" fmla="*/ 0 w 372"/>
                <a:gd name="T29" fmla="*/ 19 h 330"/>
                <a:gd name="T30" fmla="*/ 18 w 372"/>
                <a:gd name="T31" fmla="*/ 35 h 330"/>
                <a:gd name="T32" fmla="*/ 49 w 372"/>
                <a:gd name="T33" fmla="*/ 44 h 330"/>
                <a:gd name="T34" fmla="*/ 49 w 372"/>
                <a:gd name="T35" fmla="*/ 207 h 330"/>
                <a:gd name="T36" fmla="*/ 145 w 372"/>
                <a:gd name="T37" fmla="*/ 330 h 330"/>
                <a:gd name="T38" fmla="*/ 251 w 372"/>
                <a:gd name="T39" fmla="*/ 277 h 330"/>
                <a:gd name="T40" fmla="*/ 251 w 372"/>
                <a:gd name="T41" fmla="*/ 304 h 330"/>
                <a:gd name="T42" fmla="*/ 266 w 372"/>
                <a:gd name="T43" fmla="*/ 320 h 330"/>
                <a:gd name="T44" fmla="*/ 364 w 372"/>
                <a:gd name="T45" fmla="*/ 320 h 330"/>
                <a:gd name="T46" fmla="*/ 372 w 372"/>
                <a:gd name="T47" fmla="*/ 310 h 330"/>
                <a:gd name="T48" fmla="*/ 372 w 372"/>
                <a:gd name="T49" fmla="*/ 301 h 330"/>
                <a:gd name="T50" fmla="*/ 354 w 372"/>
                <a:gd name="T51" fmla="*/ 285 h 330"/>
                <a:gd name="T52" fmla="*/ 323 w 372"/>
                <a:gd name="T53" fmla="*/ 275 h 330"/>
                <a:gd name="T54" fmla="*/ 323 w 372"/>
                <a:gd name="T55" fmla="*/ 15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72" h="330">
                  <a:moveTo>
                    <a:pt x="323" y="15"/>
                  </a:moveTo>
                  <a:cubicBezTo>
                    <a:pt x="323" y="6"/>
                    <a:pt x="320" y="0"/>
                    <a:pt x="308" y="0"/>
                  </a:cubicBezTo>
                  <a:cubicBezTo>
                    <a:pt x="210" y="0"/>
                    <a:pt x="210" y="0"/>
                    <a:pt x="210" y="0"/>
                  </a:cubicBezTo>
                  <a:cubicBezTo>
                    <a:pt x="202" y="0"/>
                    <a:pt x="202" y="4"/>
                    <a:pt x="202" y="10"/>
                  </a:cubicBezTo>
                  <a:cubicBezTo>
                    <a:pt x="202" y="19"/>
                    <a:pt x="202" y="19"/>
                    <a:pt x="202" y="19"/>
                  </a:cubicBezTo>
                  <a:cubicBezTo>
                    <a:pt x="202" y="31"/>
                    <a:pt x="206" y="31"/>
                    <a:pt x="219" y="35"/>
                  </a:cubicBezTo>
                  <a:cubicBezTo>
                    <a:pt x="251" y="44"/>
                    <a:pt x="251" y="44"/>
                    <a:pt x="251" y="44"/>
                  </a:cubicBezTo>
                  <a:cubicBezTo>
                    <a:pt x="251" y="236"/>
                    <a:pt x="251" y="236"/>
                    <a:pt x="251" y="236"/>
                  </a:cubicBezTo>
                  <a:cubicBezTo>
                    <a:pt x="224" y="264"/>
                    <a:pt x="204" y="275"/>
                    <a:pt x="176" y="275"/>
                  </a:cubicBezTo>
                  <a:cubicBezTo>
                    <a:pt x="125" y="275"/>
                    <a:pt x="121" y="236"/>
                    <a:pt x="121" y="169"/>
                  </a:cubicBezTo>
                  <a:cubicBezTo>
                    <a:pt x="121" y="15"/>
                    <a:pt x="121" y="15"/>
                    <a:pt x="121" y="15"/>
                  </a:cubicBezTo>
                  <a:cubicBezTo>
                    <a:pt x="121" y="6"/>
                    <a:pt x="118" y="0"/>
                    <a:pt x="106" y="0"/>
                  </a:cubicBezTo>
                  <a:cubicBezTo>
                    <a:pt x="8" y="0"/>
                    <a:pt x="8" y="0"/>
                    <a:pt x="8" y="0"/>
                  </a:cubicBezTo>
                  <a:cubicBezTo>
                    <a:pt x="1" y="0"/>
                    <a:pt x="0" y="4"/>
                    <a:pt x="0" y="10"/>
                  </a:cubicBezTo>
                  <a:cubicBezTo>
                    <a:pt x="0" y="19"/>
                    <a:pt x="0" y="19"/>
                    <a:pt x="0" y="19"/>
                  </a:cubicBezTo>
                  <a:cubicBezTo>
                    <a:pt x="0" y="31"/>
                    <a:pt x="4" y="31"/>
                    <a:pt x="18" y="35"/>
                  </a:cubicBezTo>
                  <a:cubicBezTo>
                    <a:pt x="49" y="44"/>
                    <a:pt x="49" y="44"/>
                    <a:pt x="49" y="44"/>
                  </a:cubicBezTo>
                  <a:cubicBezTo>
                    <a:pt x="49" y="207"/>
                    <a:pt x="49" y="207"/>
                    <a:pt x="49" y="207"/>
                  </a:cubicBezTo>
                  <a:cubicBezTo>
                    <a:pt x="49" y="309"/>
                    <a:pt x="96" y="330"/>
                    <a:pt x="145" y="330"/>
                  </a:cubicBezTo>
                  <a:cubicBezTo>
                    <a:pt x="188" y="330"/>
                    <a:pt x="220" y="312"/>
                    <a:pt x="251" y="277"/>
                  </a:cubicBezTo>
                  <a:cubicBezTo>
                    <a:pt x="251" y="304"/>
                    <a:pt x="251" y="304"/>
                    <a:pt x="251" y="304"/>
                  </a:cubicBezTo>
                  <a:cubicBezTo>
                    <a:pt x="251" y="314"/>
                    <a:pt x="254" y="320"/>
                    <a:pt x="266" y="320"/>
                  </a:cubicBezTo>
                  <a:cubicBezTo>
                    <a:pt x="364" y="320"/>
                    <a:pt x="364" y="320"/>
                    <a:pt x="364" y="320"/>
                  </a:cubicBezTo>
                  <a:cubicBezTo>
                    <a:pt x="371" y="320"/>
                    <a:pt x="372" y="316"/>
                    <a:pt x="372" y="310"/>
                  </a:cubicBezTo>
                  <a:cubicBezTo>
                    <a:pt x="372" y="301"/>
                    <a:pt x="372" y="301"/>
                    <a:pt x="372" y="301"/>
                  </a:cubicBezTo>
                  <a:cubicBezTo>
                    <a:pt x="372" y="289"/>
                    <a:pt x="368" y="289"/>
                    <a:pt x="354" y="285"/>
                  </a:cubicBezTo>
                  <a:cubicBezTo>
                    <a:pt x="323" y="275"/>
                    <a:pt x="323" y="275"/>
                    <a:pt x="323" y="275"/>
                  </a:cubicBezTo>
                  <a:lnTo>
                    <a:pt x="323"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18" name="Freeform 13"/>
            <p:cNvSpPr>
              <a:spLocks noEditPoints="1"/>
            </p:cNvSpPr>
            <p:nvPr/>
          </p:nvSpPr>
          <p:spPr bwMode="auto">
            <a:xfrm>
              <a:off x="6140450" y="6348413"/>
              <a:ext cx="195263" cy="217488"/>
            </a:xfrm>
            <a:custGeom>
              <a:avLst/>
              <a:gdLst>
                <a:gd name="T0" fmla="*/ 289 w 307"/>
                <a:gd name="T1" fmla="*/ 295 h 340"/>
                <a:gd name="T2" fmla="*/ 258 w 307"/>
                <a:gd name="T3" fmla="*/ 285 h 340"/>
                <a:gd name="T4" fmla="*/ 258 w 307"/>
                <a:gd name="T5" fmla="*/ 106 h 340"/>
                <a:gd name="T6" fmla="*/ 130 w 307"/>
                <a:gd name="T7" fmla="*/ 0 h 340"/>
                <a:gd name="T8" fmla="*/ 45 w 307"/>
                <a:gd name="T9" fmla="*/ 12 h 340"/>
                <a:gd name="T10" fmla="*/ 22 w 307"/>
                <a:gd name="T11" fmla="*/ 39 h 340"/>
                <a:gd name="T12" fmla="*/ 18 w 307"/>
                <a:gd name="T13" fmla="*/ 74 h 340"/>
                <a:gd name="T14" fmla="*/ 24 w 307"/>
                <a:gd name="T15" fmla="*/ 84 h 340"/>
                <a:gd name="T16" fmla="*/ 43 w 307"/>
                <a:gd name="T17" fmla="*/ 76 h 340"/>
                <a:gd name="T18" fmla="*/ 125 w 307"/>
                <a:gd name="T19" fmla="*/ 54 h 340"/>
                <a:gd name="T20" fmla="*/ 185 w 307"/>
                <a:gd name="T21" fmla="*/ 118 h 340"/>
                <a:gd name="T22" fmla="*/ 185 w 307"/>
                <a:gd name="T23" fmla="*/ 151 h 340"/>
                <a:gd name="T24" fmla="*/ 63 w 307"/>
                <a:gd name="T25" fmla="*/ 176 h 340"/>
                <a:gd name="T26" fmla="*/ 0 w 307"/>
                <a:gd name="T27" fmla="*/ 250 h 340"/>
                <a:gd name="T28" fmla="*/ 83 w 307"/>
                <a:gd name="T29" fmla="*/ 340 h 340"/>
                <a:gd name="T30" fmla="*/ 185 w 307"/>
                <a:gd name="T31" fmla="*/ 290 h 340"/>
                <a:gd name="T32" fmla="*/ 185 w 307"/>
                <a:gd name="T33" fmla="*/ 314 h 340"/>
                <a:gd name="T34" fmla="*/ 200 w 307"/>
                <a:gd name="T35" fmla="*/ 330 h 340"/>
                <a:gd name="T36" fmla="*/ 298 w 307"/>
                <a:gd name="T37" fmla="*/ 330 h 340"/>
                <a:gd name="T38" fmla="*/ 307 w 307"/>
                <a:gd name="T39" fmla="*/ 320 h 340"/>
                <a:gd name="T40" fmla="*/ 307 w 307"/>
                <a:gd name="T41" fmla="*/ 311 h 340"/>
                <a:gd name="T42" fmla="*/ 289 w 307"/>
                <a:gd name="T43" fmla="*/ 295 h 340"/>
                <a:gd name="T44" fmla="*/ 185 w 307"/>
                <a:gd name="T45" fmla="*/ 254 h 340"/>
                <a:gd name="T46" fmla="*/ 116 w 307"/>
                <a:gd name="T47" fmla="*/ 285 h 340"/>
                <a:gd name="T48" fmla="*/ 78 w 307"/>
                <a:gd name="T49" fmla="*/ 244 h 340"/>
                <a:gd name="T50" fmla="*/ 114 w 307"/>
                <a:gd name="T51" fmla="*/ 201 h 340"/>
                <a:gd name="T52" fmla="*/ 185 w 307"/>
                <a:gd name="T53" fmla="*/ 184 h 340"/>
                <a:gd name="T54" fmla="*/ 185 w 307"/>
                <a:gd name="T55" fmla="*/ 25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7" h="340">
                  <a:moveTo>
                    <a:pt x="289" y="295"/>
                  </a:moveTo>
                  <a:cubicBezTo>
                    <a:pt x="258" y="285"/>
                    <a:pt x="258" y="285"/>
                    <a:pt x="258" y="285"/>
                  </a:cubicBezTo>
                  <a:cubicBezTo>
                    <a:pt x="258" y="106"/>
                    <a:pt x="258" y="106"/>
                    <a:pt x="258" y="106"/>
                  </a:cubicBezTo>
                  <a:cubicBezTo>
                    <a:pt x="258" y="27"/>
                    <a:pt x="202" y="0"/>
                    <a:pt x="130" y="0"/>
                  </a:cubicBezTo>
                  <a:cubicBezTo>
                    <a:pt x="87" y="0"/>
                    <a:pt x="52" y="10"/>
                    <a:pt x="45" y="12"/>
                  </a:cubicBezTo>
                  <a:cubicBezTo>
                    <a:pt x="27" y="17"/>
                    <a:pt x="24" y="21"/>
                    <a:pt x="22" y="39"/>
                  </a:cubicBezTo>
                  <a:cubicBezTo>
                    <a:pt x="18" y="74"/>
                    <a:pt x="18" y="74"/>
                    <a:pt x="18" y="74"/>
                  </a:cubicBezTo>
                  <a:cubicBezTo>
                    <a:pt x="18" y="81"/>
                    <a:pt x="20" y="84"/>
                    <a:pt x="24" y="84"/>
                  </a:cubicBezTo>
                  <a:cubicBezTo>
                    <a:pt x="30" y="84"/>
                    <a:pt x="38" y="79"/>
                    <a:pt x="43" y="76"/>
                  </a:cubicBezTo>
                  <a:cubicBezTo>
                    <a:pt x="65" y="64"/>
                    <a:pt x="98" y="54"/>
                    <a:pt x="125" y="54"/>
                  </a:cubicBezTo>
                  <a:cubicBezTo>
                    <a:pt x="182" y="54"/>
                    <a:pt x="185" y="92"/>
                    <a:pt x="185" y="118"/>
                  </a:cubicBezTo>
                  <a:cubicBezTo>
                    <a:pt x="185" y="151"/>
                    <a:pt x="185" y="151"/>
                    <a:pt x="185" y="151"/>
                  </a:cubicBezTo>
                  <a:cubicBezTo>
                    <a:pt x="63" y="176"/>
                    <a:pt x="63" y="176"/>
                    <a:pt x="63" y="176"/>
                  </a:cubicBezTo>
                  <a:cubicBezTo>
                    <a:pt x="22" y="184"/>
                    <a:pt x="0" y="203"/>
                    <a:pt x="0" y="250"/>
                  </a:cubicBezTo>
                  <a:cubicBezTo>
                    <a:pt x="0" y="302"/>
                    <a:pt x="27" y="340"/>
                    <a:pt x="83" y="340"/>
                  </a:cubicBezTo>
                  <a:cubicBezTo>
                    <a:pt x="119" y="340"/>
                    <a:pt x="145" y="328"/>
                    <a:pt x="185" y="290"/>
                  </a:cubicBezTo>
                  <a:cubicBezTo>
                    <a:pt x="185" y="314"/>
                    <a:pt x="185" y="314"/>
                    <a:pt x="185" y="314"/>
                  </a:cubicBezTo>
                  <a:cubicBezTo>
                    <a:pt x="185" y="324"/>
                    <a:pt x="188" y="330"/>
                    <a:pt x="200" y="330"/>
                  </a:cubicBezTo>
                  <a:cubicBezTo>
                    <a:pt x="298" y="330"/>
                    <a:pt x="298" y="330"/>
                    <a:pt x="298" y="330"/>
                  </a:cubicBezTo>
                  <a:cubicBezTo>
                    <a:pt x="305" y="330"/>
                    <a:pt x="307" y="326"/>
                    <a:pt x="307" y="320"/>
                  </a:cubicBezTo>
                  <a:cubicBezTo>
                    <a:pt x="307" y="311"/>
                    <a:pt x="307" y="311"/>
                    <a:pt x="307" y="311"/>
                  </a:cubicBezTo>
                  <a:cubicBezTo>
                    <a:pt x="307" y="299"/>
                    <a:pt x="303" y="299"/>
                    <a:pt x="289" y="295"/>
                  </a:cubicBezTo>
                  <a:close/>
                  <a:moveTo>
                    <a:pt x="185" y="254"/>
                  </a:moveTo>
                  <a:cubicBezTo>
                    <a:pt x="160" y="276"/>
                    <a:pt x="135" y="285"/>
                    <a:pt x="116" y="285"/>
                  </a:cubicBezTo>
                  <a:cubicBezTo>
                    <a:pt x="99" y="285"/>
                    <a:pt x="78" y="278"/>
                    <a:pt x="78" y="244"/>
                  </a:cubicBezTo>
                  <a:cubicBezTo>
                    <a:pt x="78" y="211"/>
                    <a:pt x="97" y="205"/>
                    <a:pt x="114" y="201"/>
                  </a:cubicBezTo>
                  <a:cubicBezTo>
                    <a:pt x="185" y="184"/>
                    <a:pt x="185" y="184"/>
                    <a:pt x="185" y="184"/>
                  </a:cubicBezTo>
                  <a:cubicBezTo>
                    <a:pt x="185" y="254"/>
                    <a:pt x="185" y="254"/>
                    <a:pt x="185" y="254"/>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19" name="Freeform 14"/>
            <p:cNvSpPr>
              <a:spLocks noEditPoints="1"/>
            </p:cNvSpPr>
            <p:nvPr/>
          </p:nvSpPr>
          <p:spPr bwMode="auto">
            <a:xfrm>
              <a:off x="6565900" y="6264275"/>
              <a:ext cx="222250" cy="301625"/>
            </a:xfrm>
            <a:custGeom>
              <a:avLst/>
              <a:gdLst>
                <a:gd name="T0" fmla="*/ 226 w 349"/>
                <a:gd name="T1" fmla="*/ 133 h 473"/>
                <a:gd name="T2" fmla="*/ 122 w 349"/>
                <a:gd name="T3" fmla="*/ 185 h 473"/>
                <a:gd name="T4" fmla="*/ 122 w 349"/>
                <a:gd name="T5" fmla="*/ 16 h 473"/>
                <a:gd name="T6" fmla="*/ 107 w 349"/>
                <a:gd name="T7" fmla="*/ 0 h 473"/>
                <a:gd name="T8" fmla="*/ 9 w 349"/>
                <a:gd name="T9" fmla="*/ 0 h 473"/>
                <a:gd name="T10" fmla="*/ 0 w 349"/>
                <a:gd name="T11" fmla="*/ 11 h 473"/>
                <a:gd name="T12" fmla="*/ 0 w 349"/>
                <a:gd name="T13" fmla="*/ 19 h 473"/>
                <a:gd name="T14" fmla="*/ 18 w 349"/>
                <a:gd name="T15" fmla="*/ 36 h 473"/>
                <a:gd name="T16" fmla="*/ 49 w 349"/>
                <a:gd name="T17" fmla="*/ 45 h 473"/>
                <a:gd name="T18" fmla="*/ 49 w 349"/>
                <a:gd name="T19" fmla="*/ 422 h 473"/>
                <a:gd name="T20" fmla="*/ 62 w 349"/>
                <a:gd name="T21" fmla="*/ 445 h 473"/>
                <a:gd name="T22" fmla="*/ 182 w 349"/>
                <a:gd name="T23" fmla="*/ 473 h 473"/>
                <a:gd name="T24" fmla="*/ 349 w 349"/>
                <a:gd name="T25" fmla="*/ 291 h 473"/>
                <a:gd name="T26" fmla="*/ 226 w 349"/>
                <a:gd name="T27" fmla="*/ 133 h 473"/>
                <a:gd name="T28" fmla="*/ 181 w 349"/>
                <a:gd name="T29" fmla="*/ 430 h 473"/>
                <a:gd name="T30" fmla="*/ 122 w 349"/>
                <a:gd name="T31" fmla="*/ 337 h 473"/>
                <a:gd name="T32" fmla="*/ 122 w 349"/>
                <a:gd name="T33" fmla="*/ 227 h 473"/>
                <a:gd name="T34" fmla="*/ 196 w 349"/>
                <a:gd name="T35" fmla="*/ 188 h 473"/>
                <a:gd name="T36" fmla="*/ 271 w 349"/>
                <a:gd name="T37" fmla="*/ 305 h 473"/>
                <a:gd name="T38" fmla="*/ 181 w 349"/>
                <a:gd name="T39" fmla="*/ 43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9" h="473">
                  <a:moveTo>
                    <a:pt x="226" y="133"/>
                  </a:moveTo>
                  <a:cubicBezTo>
                    <a:pt x="188" y="133"/>
                    <a:pt x="154" y="153"/>
                    <a:pt x="122" y="185"/>
                  </a:cubicBezTo>
                  <a:cubicBezTo>
                    <a:pt x="122" y="16"/>
                    <a:pt x="122" y="16"/>
                    <a:pt x="122" y="16"/>
                  </a:cubicBezTo>
                  <a:cubicBezTo>
                    <a:pt x="122" y="6"/>
                    <a:pt x="119" y="0"/>
                    <a:pt x="107" y="0"/>
                  </a:cubicBezTo>
                  <a:cubicBezTo>
                    <a:pt x="9" y="0"/>
                    <a:pt x="9" y="0"/>
                    <a:pt x="9" y="0"/>
                  </a:cubicBezTo>
                  <a:cubicBezTo>
                    <a:pt x="2" y="0"/>
                    <a:pt x="0" y="4"/>
                    <a:pt x="0" y="11"/>
                  </a:cubicBezTo>
                  <a:cubicBezTo>
                    <a:pt x="0" y="19"/>
                    <a:pt x="0" y="19"/>
                    <a:pt x="0" y="19"/>
                  </a:cubicBezTo>
                  <a:cubicBezTo>
                    <a:pt x="0" y="31"/>
                    <a:pt x="4" y="32"/>
                    <a:pt x="18" y="36"/>
                  </a:cubicBezTo>
                  <a:cubicBezTo>
                    <a:pt x="49" y="45"/>
                    <a:pt x="49" y="45"/>
                    <a:pt x="49" y="45"/>
                  </a:cubicBezTo>
                  <a:cubicBezTo>
                    <a:pt x="49" y="422"/>
                    <a:pt x="49" y="422"/>
                    <a:pt x="49" y="422"/>
                  </a:cubicBezTo>
                  <a:cubicBezTo>
                    <a:pt x="49" y="431"/>
                    <a:pt x="50" y="438"/>
                    <a:pt x="62" y="445"/>
                  </a:cubicBezTo>
                  <a:cubicBezTo>
                    <a:pt x="83" y="458"/>
                    <a:pt x="135" y="473"/>
                    <a:pt x="182" y="473"/>
                  </a:cubicBezTo>
                  <a:cubicBezTo>
                    <a:pt x="287" y="473"/>
                    <a:pt x="349" y="399"/>
                    <a:pt x="349" y="291"/>
                  </a:cubicBezTo>
                  <a:cubicBezTo>
                    <a:pt x="349" y="182"/>
                    <a:pt x="287" y="133"/>
                    <a:pt x="226" y="133"/>
                  </a:cubicBezTo>
                  <a:close/>
                  <a:moveTo>
                    <a:pt x="181" y="430"/>
                  </a:moveTo>
                  <a:cubicBezTo>
                    <a:pt x="131" y="430"/>
                    <a:pt x="122" y="385"/>
                    <a:pt x="122" y="337"/>
                  </a:cubicBezTo>
                  <a:cubicBezTo>
                    <a:pt x="122" y="227"/>
                    <a:pt x="122" y="227"/>
                    <a:pt x="122" y="227"/>
                  </a:cubicBezTo>
                  <a:cubicBezTo>
                    <a:pt x="143" y="205"/>
                    <a:pt x="168" y="188"/>
                    <a:pt x="196" y="188"/>
                  </a:cubicBezTo>
                  <a:cubicBezTo>
                    <a:pt x="249" y="188"/>
                    <a:pt x="271" y="244"/>
                    <a:pt x="271" y="305"/>
                  </a:cubicBezTo>
                  <a:cubicBezTo>
                    <a:pt x="271" y="390"/>
                    <a:pt x="229" y="430"/>
                    <a:pt x="181" y="43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20" name="Freeform 15"/>
            <p:cNvSpPr>
              <a:spLocks noEditPoints="1"/>
            </p:cNvSpPr>
            <p:nvPr/>
          </p:nvSpPr>
          <p:spPr bwMode="auto">
            <a:xfrm>
              <a:off x="7283450" y="6264275"/>
              <a:ext cx="222250" cy="301625"/>
            </a:xfrm>
            <a:custGeom>
              <a:avLst/>
              <a:gdLst>
                <a:gd name="T0" fmla="*/ 331 w 349"/>
                <a:gd name="T1" fmla="*/ 428 h 473"/>
                <a:gd name="T2" fmla="*/ 300 w 349"/>
                <a:gd name="T3" fmla="*/ 418 h 473"/>
                <a:gd name="T4" fmla="*/ 300 w 349"/>
                <a:gd name="T5" fmla="*/ 16 h 473"/>
                <a:gd name="T6" fmla="*/ 285 w 349"/>
                <a:gd name="T7" fmla="*/ 0 h 473"/>
                <a:gd name="T8" fmla="*/ 187 w 349"/>
                <a:gd name="T9" fmla="*/ 0 h 473"/>
                <a:gd name="T10" fmla="*/ 178 w 349"/>
                <a:gd name="T11" fmla="*/ 11 h 473"/>
                <a:gd name="T12" fmla="*/ 178 w 349"/>
                <a:gd name="T13" fmla="*/ 19 h 473"/>
                <a:gd name="T14" fmla="*/ 196 w 349"/>
                <a:gd name="T15" fmla="*/ 36 h 473"/>
                <a:gd name="T16" fmla="*/ 227 w 349"/>
                <a:gd name="T17" fmla="*/ 45 h 473"/>
                <a:gd name="T18" fmla="*/ 227 w 349"/>
                <a:gd name="T19" fmla="*/ 158 h 473"/>
                <a:gd name="T20" fmla="*/ 153 w 349"/>
                <a:gd name="T21" fmla="*/ 133 h 473"/>
                <a:gd name="T22" fmla="*/ 0 w 349"/>
                <a:gd name="T23" fmla="*/ 313 h 473"/>
                <a:gd name="T24" fmla="*/ 123 w 349"/>
                <a:gd name="T25" fmla="*/ 473 h 473"/>
                <a:gd name="T26" fmla="*/ 227 w 349"/>
                <a:gd name="T27" fmla="*/ 420 h 473"/>
                <a:gd name="T28" fmla="*/ 227 w 349"/>
                <a:gd name="T29" fmla="*/ 447 h 473"/>
                <a:gd name="T30" fmla="*/ 242 w 349"/>
                <a:gd name="T31" fmla="*/ 463 h 473"/>
                <a:gd name="T32" fmla="*/ 340 w 349"/>
                <a:gd name="T33" fmla="*/ 463 h 473"/>
                <a:gd name="T34" fmla="*/ 349 w 349"/>
                <a:gd name="T35" fmla="*/ 453 h 473"/>
                <a:gd name="T36" fmla="*/ 349 w 349"/>
                <a:gd name="T37" fmla="*/ 444 h 473"/>
                <a:gd name="T38" fmla="*/ 331 w 349"/>
                <a:gd name="T39" fmla="*/ 428 h 473"/>
                <a:gd name="T40" fmla="*/ 227 w 349"/>
                <a:gd name="T41" fmla="*/ 379 h 473"/>
                <a:gd name="T42" fmla="*/ 153 w 349"/>
                <a:gd name="T43" fmla="*/ 418 h 473"/>
                <a:gd name="T44" fmla="*/ 78 w 349"/>
                <a:gd name="T45" fmla="*/ 299 h 473"/>
                <a:gd name="T46" fmla="*/ 158 w 349"/>
                <a:gd name="T47" fmla="*/ 179 h 473"/>
                <a:gd name="T48" fmla="*/ 227 w 349"/>
                <a:gd name="T49" fmla="*/ 299 h 473"/>
                <a:gd name="T50" fmla="*/ 227 w 349"/>
                <a:gd name="T51" fmla="*/ 379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9" h="473">
                  <a:moveTo>
                    <a:pt x="331" y="428"/>
                  </a:moveTo>
                  <a:cubicBezTo>
                    <a:pt x="300" y="418"/>
                    <a:pt x="300" y="418"/>
                    <a:pt x="300" y="418"/>
                  </a:cubicBezTo>
                  <a:cubicBezTo>
                    <a:pt x="300" y="16"/>
                    <a:pt x="300" y="16"/>
                    <a:pt x="300" y="16"/>
                  </a:cubicBezTo>
                  <a:cubicBezTo>
                    <a:pt x="300" y="6"/>
                    <a:pt x="297" y="0"/>
                    <a:pt x="285" y="0"/>
                  </a:cubicBezTo>
                  <a:cubicBezTo>
                    <a:pt x="187" y="0"/>
                    <a:pt x="187" y="0"/>
                    <a:pt x="187" y="0"/>
                  </a:cubicBezTo>
                  <a:cubicBezTo>
                    <a:pt x="179" y="0"/>
                    <a:pt x="178" y="4"/>
                    <a:pt x="178" y="11"/>
                  </a:cubicBezTo>
                  <a:cubicBezTo>
                    <a:pt x="178" y="19"/>
                    <a:pt x="178" y="19"/>
                    <a:pt x="178" y="19"/>
                  </a:cubicBezTo>
                  <a:cubicBezTo>
                    <a:pt x="178" y="31"/>
                    <a:pt x="182" y="32"/>
                    <a:pt x="196" y="36"/>
                  </a:cubicBezTo>
                  <a:cubicBezTo>
                    <a:pt x="227" y="45"/>
                    <a:pt x="227" y="45"/>
                    <a:pt x="227" y="45"/>
                  </a:cubicBezTo>
                  <a:cubicBezTo>
                    <a:pt x="227" y="158"/>
                    <a:pt x="227" y="158"/>
                    <a:pt x="227" y="158"/>
                  </a:cubicBezTo>
                  <a:cubicBezTo>
                    <a:pt x="216" y="148"/>
                    <a:pt x="191" y="133"/>
                    <a:pt x="153" y="133"/>
                  </a:cubicBezTo>
                  <a:cubicBezTo>
                    <a:pt x="82" y="133"/>
                    <a:pt x="0" y="185"/>
                    <a:pt x="0" y="313"/>
                  </a:cubicBezTo>
                  <a:cubicBezTo>
                    <a:pt x="0" y="425"/>
                    <a:pt x="62" y="473"/>
                    <a:pt x="123" y="473"/>
                  </a:cubicBezTo>
                  <a:cubicBezTo>
                    <a:pt x="162" y="473"/>
                    <a:pt x="195" y="453"/>
                    <a:pt x="227" y="420"/>
                  </a:cubicBezTo>
                  <a:cubicBezTo>
                    <a:pt x="227" y="447"/>
                    <a:pt x="227" y="447"/>
                    <a:pt x="227" y="447"/>
                  </a:cubicBezTo>
                  <a:cubicBezTo>
                    <a:pt x="227" y="457"/>
                    <a:pt x="230" y="463"/>
                    <a:pt x="242" y="463"/>
                  </a:cubicBezTo>
                  <a:cubicBezTo>
                    <a:pt x="340" y="463"/>
                    <a:pt x="340" y="463"/>
                    <a:pt x="340" y="463"/>
                  </a:cubicBezTo>
                  <a:cubicBezTo>
                    <a:pt x="347" y="463"/>
                    <a:pt x="349" y="459"/>
                    <a:pt x="349" y="453"/>
                  </a:cubicBezTo>
                  <a:cubicBezTo>
                    <a:pt x="349" y="444"/>
                    <a:pt x="349" y="444"/>
                    <a:pt x="349" y="444"/>
                  </a:cubicBezTo>
                  <a:cubicBezTo>
                    <a:pt x="349" y="432"/>
                    <a:pt x="345" y="432"/>
                    <a:pt x="331" y="428"/>
                  </a:cubicBezTo>
                  <a:close/>
                  <a:moveTo>
                    <a:pt x="227" y="379"/>
                  </a:moveTo>
                  <a:cubicBezTo>
                    <a:pt x="206" y="401"/>
                    <a:pt x="182" y="418"/>
                    <a:pt x="153" y="418"/>
                  </a:cubicBezTo>
                  <a:cubicBezTo>
                    <a:pt x="100" y="418"/>
                    <a:pt x="78" y="362"/>
                    <a:pt x="78" y="299"/>
                  </a:cubicBezTo>
                  <a:cubicBezTo>
                    <a:pt x="78" y="225"/>
                    <a:pt x="110" y="179"/>
                    <a:pt x="158" y="179"/>
                  </a:cubicBezTo>
                  <a:cubicBezTo>
                    <a:pt x="209" y="179"/>
                    <a:pt x="227" y="229"/>
                    <a:pt x="227" y="299"/>
                  </a:cubicBezTo>
                  <a:lnTo>
                    <a:pt x="227" y="37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21" name="Freeform 16"/>
            <p:cNvSpPr>
              <a:spLocks noEditPoints="1"/>
            </p:cNvSpPr>
            <p:nvPr/>
          </p:nvSpPr>
          <p:spPr bwMode="auto">
            <a:xfrm>
              <a:off x="6816725" y="6348413"/>
              <a:ext cx="204788" cy="217488"/>
            </a:xfrm>
            <a:custGeom>
              <a:avLst/>
              <a:gdLst>
                <a:gd name="T0" fmla="*/ 168 w 322"/>
                <a:gd name="T1" fmla="*/ 0 h 340"/>
                <a:gd name="T2" fmla="*/ 0 w 322"/>
                <a:gd name="T3" fmla="*/ 178 h 340"/>
                <a:gd name="T4" fmla="*/ 154 w 322"/>
                <a:gd name="T5" fmla="*/ 340 h 340"/>
                <a:gd name="T6" fmla="*/ 322 w 322"/>
                <a:gd name="T7" fmla="*/ 162 h 340"/>
                <a:gd name="T8" fmla="*/ 168 w 322"/>
                <a:gd name="T9" fmla="*/ 0 h 340"/>
                <a:gd name="T10" fmla="*/ 162 w 322"/>
                <a:gd name="T11" fmla="*/ 294 h 340"/>
                <a:gd name="T12" fmla="*/ 76 w 322"/>
                <a:gd name="T13" fmla="*/ 170 h 340"/>
                <a:gd name="T14" fmla="*/ 162 w 322"/>
                <a:gd name="T15" fmla="*/ 46 h 340"/>
                <a:gd name="T16" fmla="*/ 248 w 322"/>
                <a:gd name="T17" fmla="*/ 170 h 340"/>
                <a:gd name="T18" fmla="*/ 162 w 322"/>
                <a:gd name="T19" fmla="*/ 29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2" h="340">
                  <a:moveTo>
                    <a:pt x="168" y="0"/>
                  </a:moveTo>
                  <a:cubicBezTo>
                    <a:pt x="56" y="0"/>
                    <a:pt x="0" y="86"/>
                    <a:pt x="0" y="178"/>
                  </a:cubicBezTo>
                  <a:cubicBezTo>
                    <a:pt x="0" y="264"/>
                    <a:pt x="48" y="340"/>
                    <a:pt x="154" y="340"/>
                  </a:cubicBezTo>
                  <a:cubicBezTo>
                    <a:pt x="266" y="340"/>
                    <a:pt x="322" y="254"/>
                    <a:pt x="322" y="162"/>
                  </a:cubicBezTo>
                  <a:cubicBezTo>
                    <a:pt x="322" y="76"/>
                    <a:pt x="273" y="0"/>
                    <a:pt x="168" y="0"/>
                  </a:cubicBezTo>
                  <a:close/>
                  <a:moveTo>
                    <a:pt x="162" y="294"/>
                  </a:moveTo>
                  <a:cubicBezTo>
                    <a:pt x="108" y="294"/>
                    <a:pt x="76" y="241"/>
                    <a:pt x="76" y="170"/>
                  </a:cubicBezTo>
                  <a:cubicBezTo>
                    <a:pt x="76" y="100"/>
                    <a:pt x="107" y="46"/>
                    <a:pt x="162" y="46"/>
                  </a:cubicBezTo>
                  <a:cubicBezTo>
                    <a:pt x="215" y="46"/>
                    <a:pt x="248" y="98"/>
                    <a:pt x="248" y="170"/>
                  </a:cubicBezTo>
                  <a:cubicBezTo>
                    <a:pt x="248" y="240"/>
                    <a:pt x="216" y="294"/>
                    <a:pt x="162" y="294"/>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22" name="Freeform 17"/>
            <p:cNvSpPr>
              <a:spLocks/>
            </p:cNvSpPr>
            <p:nvPr/>
          </p:nvSpPr>
          <p:spPr bwMode="auto">
            <a:xfrm>
              <a:off x="8139113" y="6348413"/>
              <a:ext cx="155575" cy="217488"/>
            </a:xfrm>
            <a:custGeom>
              <a:avLst/>
              <a:gdLst>
                <a:gd name="T0" fmla="*/ 247 w 247"/>
                <a:gd name="T1" fmla="*/ 22 h 340"/>
                <a:gd name="T2" fmla="*/ 238 w 247"/>
                <a:gd name="T3" fmla="*/ 11 h 340"/>
                <a:gd name="T4" fmla="*/ 165 w 247"/>
                <a:gd name="T5" fmla="*/ 0 h 340"/>
                <a:gd name="T6" fmla="*/ 0 w 247"/>
                <a:gd name="T7" fmla="*/ 170 h 340"/>
                <a:gd name="T8" fmla="*/ 165 w 247"/>
                <a:gd name="T9" fmla="*/ 340 h 340"/>
                <a:gd name="T10" fmla="*/ 238 w 247"/>
                <a:gd name="T11" fmla="*/ 329 h 340"/>
                <a:gd name="T12" fmla="*/ 247 w 247"/>
                <a:gd name="T13" fmla="*/ 318 h 340"/>
                <a:gd name="T14" fmla="*/ 247 w 247"/>
                <a:gd name="T15" fmla="*/ 269 h 340"/>
                <a:gd name="T16" fmla="*/ 243 w 247"/>
                <a:gd name="T17" fmla="*/ 262 h 340"/>
                <a:gd name="T18" fmla="*/ 231 w 247"/>
                <a:gd name="T19" fmla="*/ 266 h 340"/>
                <a:gd name="T20" fmla="*/ 169 w 247"/>
                <a:gd name="T21" fmla="*/ 281 h 340"/>
                <a:gd name="T22" fmla="*/ 71 w 247"/>
                <a:gd name="T23" fmla="*/ 170 h 340"/>
                <a:gd name="T24" fmla="*/ 169 w 247"/>
                <a:gd name="T25" fmla="*/ 59 h 340"/>
                <a:gd name="T26" fmla="*/ 231 w 247"/>
                <a:gd name="T27" fmla="*/ 74 h 340"/>
                <a:gd name="T28" fmla="*/ 243 w 247"/>
                <a:gd name="T29" fmla="*/ 78 h 340"/>
                <a:gd name="T30" fmla="*/ 247 w 247"/>
                <a:gd name="T31" fmla="*/ 71 h 340"/>
                <a:gd name="T32" fmla="*/ 247 w 247"/>
                <a:gd name="T33" fmla="*/ 22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7" h="340">
                  <a:moveTo>
                    <a:pt x="247" y="22"/>
                  </a:moveTo>
                  <a:cubicBezTo>
                    <a:pt x="247" y="14"/>
                    <a:pt x="245" y="14"/>
                    <a:pt x="238" y="11"/>
                  </a:cubicBezTo>
                  <a:cubicBezTo>
                    <a:pt x="222" y="5"/>
                    <a:pt x="194" y="0"/>
                    <a:pt x="165" y="0"/>
                  </a:cubicBezTo>
                  <a:cubicBezTo>
                    <a:pt x="34" y="0"/>
                    <a:pt x="0" y="92"/>
                    <a:pt x="0" y="170"/>
                  </a:cubicBezTo>
                  <a:cubicBezTo>
                    <a:pt x="0" y="249"/>
                    <a:pt x="33" y="340"/>
                    <a:pt x="165" y="340"/>
                  </a:cubicBezTo>
                  <a:cubicBezTo>
                    <a:pt x="194" y="340"/>
                    <a:pt x="222" y="335"/>
                    <a:pt x="238" y="329"/>
                  </a:cubicBezTo>
                  <a:cubicBezTo>
                    <a:pt x="245" y="326"/>
                    <a:pt x="247" y="326"/>
                    <a:pt x="247" y="318"/>
                  </a:cubicBezTo>
                  <a:cubicBezTo>
                    <a:pt x="247" y="269"/>
                    <a:pt x="247" y="269"/>
                    <a:pt x="247" y="269"/>
                  </a:cubicBezTo>
                  <a:cubicBezTo>
                    <a:pt x="247" y="264"/>
                    <a:pt x="246" y="262"/>
                    <a:pt x="243" y="262"/>
                  </a:cubicBezTo>
                  <a:cubicBezTo>
                    <a:pt x="241" y="262"/>
                    <a:pt x="237" y="264"/>
                    <a:pt x="231" y="266"/>
                  </a:cubicBezTo>
                  <a:cubicBezTo>
                    <a:pt x="221" y="271"/>
                    <a:pt x="199" y="281"/>
                    <a:pt x="169" y="281"/>
                  </a:cubicBezTo>
                  <a:cubicBezTo>
                    <a:pt x="108" y="281"/>
                    <a:pt x="71" y="244"/>
                    <a:pt x="71" y="170"/>
                  </a:cubicBezTo>
                  <a:cubicBezTo>
                    <a:pt x="71" y="95"/>
                    <a:pt x="108" y="59"/>
                    <a:pt x="169" y="59"/>
                  </a:cubicBezTo>
                  <a:cubicBezTo>
                    <a:pt x="199" y="59"/>
                    <a:pt x="221" y="69"/>
                    <a:pt x="231" y="74"/>
                  </a:cubicBezTo>
                  <a:cubicBezTo>
                    <a:pt x="237" y="76"/>
                    <a:pt x="241" y="78"/>
                    <a:pt x="243" y="78"/>
                  </a:cubicBezTo>
                  <a:cubicBezTo>
                    <a:pt x="246" y="78"/>
                    <a:pt x="247" y="76"/>
                    <a:pt x="247" y="71"/>
                  </a:cubicBezTo>
                  <a:lnTo>
                    <a:pt x="247" y="2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23" name="Freeform 18"/>
            <p:cNvSpPr>
              <a:spLocks/>
            </p:cNvSpPr>
            <p:nvPr/>
          </p:nvSpPr>
          <p:spPr bwMode="auto">
            <a:xfrm>
              <a:off x="7542213" y="6354763"/>
              <a:ext cx="200025" cy="211138"/>
            </a:xfrm>
            <a:custGeom>
              <a:avLst/>
              <a:gdLst>
                <a:gd name="T0" fmla="*/ 9 w 317"/>
                <a:gd name="T1" fmla="*/ 0 h 330"/>
                <a:gd name="T2" fmla="*/ 0 w 317"/>
                <a:gd name="T3" fmla="*/ 10 h 330"/>
                <a:gd name="T4" fmla="*/ 0 w 317"/>
                <a:gd name="T5" fmla="*/ 19 h 330"/>
                <a:gd name="T6" fmla="*/ 18 w 317"/>
                <a:gd name="T7" fmla="*/ 35 h 330"/>
                <a:gd name="T8" fmla="*/ 49 w 317"/>
                <a:gd name="T9" fmla="*/ 44 h 330"/>
                <a:gd name="T10" fmla="*/ 49 w 317"/>
                <a:gd name="T11" fmla="*/ 193 h 330"/>
                <a:gd name="T12" fmla="*/ 152 w 317"/>
                <a:gd name="T13" fmla="*/ 330 h 330"/>
                <a:gd name="T14" fmla="*/ 247 w 317"/>
                <a:gd name="T15" fmla="*/ 280 h 330"/>
                <a:gd name="T16" fmla="*/ 249 w 317"/>
                <a:gd name="T17" fmla="*/ 280 h 330"/>
                <a:gd name="T18" fmla="*/ 249 w 317"/>
                <a:gd name="T19" fmla="*/ 312 h 330"/>
                <a:gd name="T20" fmla="*/ 257 w 317"/>
                <a:gd name="T21" fmla="*/ 320 h 330"/>
                <a:gd name="T22" fmla="*/ 309 w 317"/>
                <a:gd name="T23" fmla="*/ 320 h 330"/>
                <a:gd name="T24" fmla="*/ 317 w 317"/>
                <a:gd name="T25" fmla="*/ 312 h 330"/>
                <a:gd name="T26" fmla="*/ 317 w 317"/>
                <a:gd name="T27" fmla="*/ 8 h 330"/>
                <a:gd name="T28" fmla="*/ 309 w 317"/>
                <a:gd name="T29" fmla="*/ 0 h 330"/>
                <a:gd name="T30" fmla="*/ 255 w 317"/>
                <a:gd name="T31" fmla="*/ 0 h 330"/>
                <a:gd name="T32" fmla="*/ 247 w 317"/>
                <a:gd name="T33" fmla="*/ 8 h 330"/>
                <a:gd name="T34" fmla="*/ 247 w 317"/>
                <a:gd name="T35" fmla="*/ 226 h 330"/>
                <a:gd name="T36" fmla="*/ 173 w 317"/>
                <a:gd name="T37" fmla="*/ 268 h 330"/>
                <a:gd name="T38" fmla="*/ 119 w 317"/>
                <a:gd name="T39" fmla="*/ 173 h 330"/>
                <a:gd name="T40" fmla="*/ 119 w 317"/>
                <a:gd name="T41" fmla="*/ 8 h 330"/>
                <a:gd name="T42" fmla="*/ 111 w 317"/>
                <a:gd name="T43" fmla="*/ 0 h 330"/>
                <a:gd name="T44" fmla="*/ 9 w 317"/>
                <a:gd name="T45"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7" h="330">
                  <a:moveTo>
                    <a:pt x="9" y="0"/>
                  </a:moveTo>
                  <a:cubicBezTo>
                    <a:pt x="1" y="0"/>
                    <a:pt x="0" y="4"/>
                    <a:pt x="0" y="10"/>
                  </a:cubicBezTo>
                  <a:cubicBezTo>
                    <a:pt x="0" y="19"/>
                    <a:pt x="0" y="19"/>
                    <a:pt x="0" y="19"/>
                  </a:cubicBezTo>
                  <a:cubicBezTo>
                    <a:pt x="0" y="31"/>
                    <a:pt x="4" y="31"/>
                    <a:pt x="18" y="35"/>
                  </a:cubicBezTo>
                  <a:cubicBezTo>
                    <a:pt x="49" y="44"/>
                    <a:pt x="49" y="44"/>
                    <a:pt x="49" y="44"/>
                  </a:cubicBezTo>
                  <a:cubicBezTo>
                    <a:pt x="49" y="193"/>
                    <a:pt x="49" y="193"/>
                    <a:pt x="49" y="193"/>
                  </a:cubicBezTo>
                  <a:cubicBezTo>
                    <a:pt x="49" y="306"/>
                    <a:pt x="99" y="330"/>
                    <a:pt x="152" y="330"/>
                  </a:cubicBezTo>
                  <a:cubicBezTo>
                    <a:pt x="194" y="330"/>
                    <a:pt x="221" y="314"/>
                    <a:pt x="247" y="280"/>
                  </a:cubicBezTo>
                  <a:cubicBezTo>
                    <a:pt x="249" y="280"/>
                    <a:pt x="249" y="280"/>
                    <a:pt x="249" y="280"/>
                  </a:cubicBezTo>
                  <a:cubicBezTo>
                    <a:pt x="249" y="312"/>
                    <a:pt x="249" y="312"/>
                    <a:pt x="249" y="312"/>
                  </a:cubicBezTo>
                  <a:cubicBezTo>
                    <a:pt x="249" y="318"/>
                    <a:pt x="251" y="320"/>
                    <a:pt x="257" y="320"/>
                  </a:cubicBezTo>
                  <a:cubicBezTo>
                    <a:pt x="309" y="320"/>
                    <a:pt x="309" y="320"/>
                    <a:pt x="309" y="320"/>
                  </a:cubicBezTo>
                  <a:cubicBezTo>
                    <a:pt x="315" y="320"/>
                    <a:pt x="317" y="318"/>
                    <a:pt x="317" y="312"/>
                  </a:cubicBezTo>
                  <a:cubicBezTo>
                    <a:pt x="317" y="8"/>
                    <a:pt x="317" y="8"/>
                    <a:pt x="317" y="8"/>
                  </a:cubicBezTo>
                  <a:cubicBezTo>
                    <a:pt x="317" y="2"/>
                    <a:pt x="315" y="0"/>
                    <a:pt x="309" y="0"/>
                  </a:cubicBezTo>
                  <a:cubicBezTo>
                    <a:pt x="255" y="0"/>
                    <a:pt x="255" y="0"/>
                    <a:pt x="255" y="0"/>
                  </a:cubicBezTo>
                  <a:cubicBezTo>
                    <a:pt x="249" y="0"/>
                    <a:pt x="247" y="2"/>
                    <a:pt x="247" y="8"/>
                  </a:cubicBezTo>
                  <a:cubicBezTo>
                    <a:pt x="247" y="226"/>
                    <a:pt x="247" y="226"/>
                    <a:pt x="247" y="226"/>
                  </a:cubicBezTo>
                  <a:cubicBezTo>
                    <a:pt x="227" y="255"/>
                    <a:pt x="202" y="268"/>
                    <a:pt x="173" y="268"/>
                  </a:cubicBezTo>
                  <a:cubicBezTo>
                    <a:pt x="122" y="268"/>
                    <a:pt x="119" y="231"/>
                    <a:pt x="119" y="173"/>
                  </a:cubicBezTo>
                  <a:cubicBezTo>
                    <a:pt x="119" y="8"/>
                    <a:pt x="119" y="8"/>
                    <a:pt x="119" y="8"/>
                  </a:cubicBezTo>
                  <a:cubicBezTo>
                    <a:pt x="119" y="2"/>
                    <a:pt x="116" y="0"/>
                    <a:pt x="111" y="0"/>
                  </a:cubicBezTo>
                  <a:lnTo>
                    <a:pt x="9"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24" name="Freeform 19"/>
            <p:cNvSpPr>
              <a:spLocks/>
            </p:cNvSpPr>
            <p:nvPr/>
          </p:nvSpPr>
          <p:spPr bwMode="auto">
            <a:xfrm>
              <a:off x="7799388" y="6348413"/>
              <a:ext cx="295275" cy="211138"/>
            </a:xfrm>
            <a:custGeom>
              <a:avLst/>
              <a:gdLst>
                <a:gd name="T0" fmla="*/ 0 w 467"/>
                <a:gd name="T1" fmla="*/ 322 h 330"/>
                <a:gd name="T2" fmla="*/ 8 w 467"/>
                <a:gd name="T3" fmla="*/ 330 h 330"/>
                <a:gd name="T4" fmla="*/ 62 w 467"/>
                <a:gd name="T5" fmla="*/ 330 h 330"/>
                <a:gd name="T6" fmla="*/ 70 w 467"/>
                <a:gd name="T7" fmla="*/ 322 h 330"/>
                <a:gd name="T8" fmla="*/ 70 w 467"/>
                <a:gd name="T9" fmla="*/ 104 h 330"/>
                <a:gd name="T10" fmla="*/ 145 w 467"/>
                <a:gd name="T11" fmla="*/ 62 h 330"/>
                <a:gd name="T12" fmla="*/ 198 w 467"/>
                <a:gd name="T13" fmla="*/ 157 h 330"/>
                <a:gd name="T14" fmla="*/ 198 w 467"/>
                <a:gd name="T15" fmla="*/ 322 h 330"/>
                <a:gd name="T16" fmla="*/ 206 w 467"/>
                <a:gd name="T17" fmla="*/ 330 h 330"/>
                <a:gd name="T18" fmla="*/ 261 w 467"/>
                <a:gd name="T19" fmla="*/ 330 h 330"/>
                <a:gd name="T20" fmla="*/ 268 w 467"/>
                <a:gd name="T21" fmla="*/ 322 h 330"/>
                <a:gd name="T22" fmla="*/ 268 w 467"/>
                <a:gd name="T23" fmla="*/ 104 h 330"/>
                <a:gd name="T24" fmla="*/ 343 w 467"/>
                <a:gd name="T25" fmla="*/ 62 h 330"/>
                <a:gd name="T26" fmla="*/ 397 w 467"/>
                <a:gd name="T27" fmla="*/ 157 h 330"/>
                <a:gd name="T28" fmla="*/ 397 w 467"/>
                <a:gd name="T29" fmla="*/ 322 h 330"/>
                <a:gd name="T30" fmla="*/ 405 w 467"/>
                <a:gd name="T31" fmla="*/ 330 h 330"/>
                <a:gd name="T32" fmla="*/ 459 w 467"/>
                <a:gd name="T33" fmla="*/ 330 h 330"/>
                <a:gd name="T34" fmla="*/ 467 w 467"/>
                <a:gd name="T35" fmla="*/ 322 h 330"/>
                <a:gd name="T36" fmla="*/ 467 w 467"/>
                <a:gd name="T37" fmla="*/ 137 h 330"/>
                <a:gd name="T38" fmla="*/ 363 w 467"/>
                <a:gd name="T39" fmla="*/ 0 h 330"/>
                <a:gd name="T40" fmla="*/ 253 w 467"/>
                <a:gd name="T41" fmla="*/ 54 h 330"/>
                <a:gd name="T42" fmla="*/ 165 w 467"/>
                <a:gd name="T43" fmla="*/ 0 h 330"/>
                <a:gd name="T44" fmla="*/ 70 w 467"/>
                <a:gd name="T45" fmla="*/ 50 h 330"/>
                <a:gd name="T46" fmla="*/ 68 w 467"/>
                <a:gd name="T47" fmla="*/ 50 h 330"/>
                <a:gd name="T48" fmla="*/ 68 w 467"/>
                <a:gd name="T49" fmla="*/ 18 h 330"/>
                <a:gd name="T50" fmla="*/ 60 w 467"/>
                <a:gd name="T51" fmla="*/ 10 h 330"/>
                <a:gd name="T52" fmla="*/ 8 w 467"/>
                <a:gd name="T53" fmla="*/ 10 h 330"/>
                <a:gd name="T54" fmla="*/ 0 w 467"/>
                <a:gd name="T55" fmla="*/ 18 h 330"/>
                <a:gd name="T56" fmla="*/ 0 w 467"/>
                <a:gd name="T57" fmla="*/ 322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7" h="330">
                  <a:moveTo>
                    <a:pt x="0" y="322"/>
                  </a:moveTo>
                  <a:cubicBezTo>
                    <a:pt x="0" y="328"/>
                    <a:pt x="2" y="330"/>
                    <a:pt x="8" y="330"/>
                  </a:cubicBezTo>
                  <a:cubicBezTo>
                    <a:pt x="62" y="330"/>
                    <a:pt x="62" y="330"/>
                    <a:pt x="62" y="330"/>
                  </a:cubicBezTo>
                  <a:cubicBezTo>
                    <a:pt x="68" y="330"/>
                    <a:pt x="70" y="328"/>
                    <a:pt x="70" y="322"/>
                  </a:cubicBezTo>
                  <a:cubicBezTo>
                    <a:pt x="70" y="104"/>
                    <a:pt x="70" y="104"/>
                    <a:pt x="70" y="104"/>
                  </a:cubicBezTo>
                  <a:cubicBezTo>
                    <a:pt x="91" y="75"/>
                    <a:pt x="115" y="62"/>
                    <a:pt x="145" y="62"/>
                  </a:cubicBezTo>
                  <a:cubicBezTo>
                    <a:pt x="196" y="62"/>
                    <a:pt x="198" y="99"/>
                    <a:pt x="198" y="157"/>
                  </a:cubicBezTo>
                  <a:cubicBezTo>
                    <a:pt x="198" y="322"/>
                    <a:pt x="198" y="322"/>
                    <a:pt x="198" y="322"/>
                  </a:cubicBezTo>
                  <a:cubicBezTo>
                    <a:pt x="198" y="328"/>
                    <a:pt x="200" y="330"/>
                    <a:pt x="206" y="330"/>
                  </a:cubicBezTo>
                  <a:cubicBezTo>
                    <a:pt x="261" y="330"/>
                    <a:pt x="261" y="330"/>
                    <a:pt x="261" y="330"/>
                  </a:cubicBezTo>
                  <a:cubicBezTo>
                    <a:pt x="267" y="330"/>
                    <a:pt x="268" y="328"/>
                    <a:pt x="268" y="322"/>
                  </a:cubicBezTo>
                  <a:cubicBezTo>
                    <a:pt x="268" y="104"/>
                    <a:pt x="268" y="104"/>
                    <a:pt x="268" y="104"/>
                  </a:cubicBezTo>
                  <a:cubicBezTo>
                    <a:pt x="289" y="75"/>
                    <a:pt x="313" y="62"/>
                    <a:pt x="343" y="62"/>
                  </a:cubicBezTo>
                  <a:cubicBezTo>
                    <a:pt x="394" y="62"/>
                    <a:pt x="397" y="99"/>
                    <a:pt x="397" y="157"/>
                  </a:cubicBezTo>
                  <a:cubicBezTo>
                    <a:pt x="397" y="322"/>
                    <a:pt x="397" y="322"/>
                    <a:pt x="397" y="322"/>
                  </a:cubicBezTo>
                  <a:cubicBezTo>
                    <a:pt x="397" y="328"/>
                    <a:pt x="399" y="330"/>
                    <a:pt x="405" y="330"/>
                  </a:cubicBezTo>
                  <a:cubicBezTo>
                    <a:pt x="459" y="330"/>
                    <a:pt x="459" y="330"/>
                    <a:pt x="459" y="330"/>
                  </a:cubicBezTo>
                  <a:cubicBezTo>
                    <a:pt x="465" y="330"/>
                    <a:pt x="467" y="328"/>
                    <a:pt x="467" y="322"/>
                  </a:cubicBezTo>
                  <a:cubicBezTo>
                    <a:pt x="467" y="137"/>
                    <a:pt x="467" y="137"/>
                    <a:pt x="467" y="137"/>
                  </a:cubicBezTo>
                  <a:cubicBezTo>
                    <a:pt x="467" y="23"/>
                    <a:pt x="417" y="0"/>
                    <a:pt x="363" y="0"/>
                  </a:cubicBezTo>
                  <a:cubicBezTo>
                    <a:pt x="316" y="0"/>
                    <a:pt x="283" y="18"/>
                    <a:pt x="253" y="54"/>
                  </a:cubicBezTo>
                  <a:cubicBezTo>
                    <a:pt x="235" y="12"/>
                    <a:pt x="201" y="0"/>
                    <a:pt x="165" y="0"/>
                  </a:cubicBezTo>
                  <a:cubicBezTo>
                    <a:pt x="124" y="0"/>
                    <a:pt x="97" y="16"/>
                    <a:pt x="70" y="50"/>
                  </a:cubicBezTo>
                  <a:cubicBezTo>
                    <a:pt x="68" y="50"/>
                    <a:pt x="68" y="50"/>
                    <a:pt x="68" y="50"/>
                  </a:cubicBezTo>
                  <a:cubicBezTo>
                    <a:pt x="68" y="18"/>
                    <a:pt x="68" y="18"/>
                    <a:pt x="68" y="18"/>
                  </a:cubicBezTo>
                  <a:cubicBezTo>
                    <a:pt x="68" y="12"/>
                    <a:pt x="65" y="10"/>
                    <a:pt x="60" y="10"/>
                  </a:cubicBezTo>
                  <a:cubicBezTo>
                    <a:pt x="8" y="10"/>
                    <a:pt x="8" y="10"/>
                    <a:pt x="8" y="10"/>
                  </a:cubicBezTo>
                  <a:cubicBezTo>
                    <a:pt x="2" y="10"/>
                    <a:pt x="0" y="12"/>
                    <a:pt x="0" y="18"/>
                  </a:cubicBezTo>
                  <a:lnTo>
                    <a:pt x="0" y="32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1830333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522000" y="782946"/>
            <a:ext cx="8100000" cy="533400"/>
          </a:xfrm>
          <a:prstGeom prst="rect">
            <a:avLst/>
          </a:prstGeom>
        </p:spPr>
        <p:txBody>
          <a:bodyPr vert="horz" lIns="0" tIns="0" rIns="0" bIns="0" rtlCol="0" anchor="ctr">
            <a:noAutofit/>
          </a:bodyPr>
          <a:lstStyle/>
          <a:p>
            <a:r>
              <a:rPr lang="nl-NL" dirty="0"/>
              <a:t>Klik om de stijl te bewerken</a:t>
            </a:r>
          </a:p>
        </p:txBody>
      </p:sp>
      <p:sp>
        <p:nvSpPr>
          <p:cNvPr id="3" name="Tijdelijke aanduiding voor tekst 2"/>
          <p:cNvSpPr>
            <a:spLocks noGrp="1"/>
          </p:cNvSpPr>
          <p:nvPr>
            <p:ph type="body" idx="1"/>
          </p:nvPr>
        </p:nvSpPr>
        <p:spPr>
          <a:xfrm>
            <a:off x="522000" y="1525378"/>
            <a:ext cx="8100000" cy="3152632"/>
          </a:xfrm>
          <a:prstGeom prst="rect">
            <a:avLst/>
          </a:prstGeom>
        </p:spPr>
        <p:txBody>
          <a:bodyPr vert="horz" lIns="0" tIns="0" rIns="0" bIns="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1494000" y="4810807"/>
            <a:ext cx="108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&lt;Datum&gt;</a:t>
            </a:r>
            <a:endParaRPr lang="nl-NL" dirty="0"/>
          </a:p>
        </p:txBody>
      </p:sp>
      <p:sp>
        <p:nvSpPr>
          <p:cNvPr id="5" name="Tijdelijke aanduiding voor voettekst 4"/>
          <p:cNvSpPr>
            <a:spLocks noGrp="1"/>
          </p:cNvSpPr>
          <p:nvPr>
            <p:ph type="ftr" sz="quarter" idx="3"/>
          </p:nvPr>
        </p:nvSpPr>
        <p:spPr>
          <a:xfrm>
            <a:off x="2790000" y="4810807"/>
            <a:ext cx="396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&lt;Titel van de presentatie&gt;</a:t>
            </a:r>
            <a:endParaRPr lang="nl-NL" dirty="0"/>
          </a:p>
        </p:txBody>
      </p:sp>
      <p:sp>
        <p:nvSpPr>
          <p:cNvPr id="6" name="Tijdelijke aanduiding voor dianummer 5"/>
          <p:cNvSpPr>
            <a:spLocks noGrp="1"/>
          </p:cNvSpPr>
          <p:nvPr>
            <p:ph type="sldNum" sz="quarter" idx="4"/>
          </p:nvPr>
        </p:nvSpPr>
        <p:spPr>
          <a:xfrm>
            <a:off x="522000" y="4810807"/>
            <a:ext cx="81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dirty="0"/>
              <a:t>Pagina </a:t>
            </a:r>
            <a:fld id="{7FC9B413-936F-403B-BC98-20250EBFF374}" type="slidenum">
              <a:rPr lang="nl-NL" smtClean="0"/>
              <a:pPr/>
              <a:t>‹nr.›</a:t>
            </a:fld>
            <a:endParaRPr lang="nl-NL" dirty="0"/>
          </a:p>
        </p:txBody>
      </p:sp>
      <p:sp>
        <p:nvSpPr>
          <p:cNvPr id="7" name="Rechthoek 6"/>
          <p:cNvSpPr/>
          <p:nvPr/>
        </p:nvSpPr>
        <p:spPr>
          <a:xfrm>
            <a:off x="522000" y="468000"/>
            <a:ext cx="8100000" cy="50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hthoek 17"/>
          <p:cNvSpPr/>
          <p:nvPr/>
        </p:nvSpPr>
        <p:spPr>
          <a:xfrm>
            <a:off x="522000" y="4680000"/>
            <a:ext cx="8100000" cy="81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9" name="Afbeelding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164000" y="4811400"/>
            <a:ext cx="1148400" cy="142200"/>
          </a:xfrm>
          <a:prstGeom prst="rect">
            <a:avLst/>
          </a:prstGeom>
        </p:spPr>
      </p:pic>
    </p:spTree>
    <p:extLst>
      <p:ext uri="{BB962C8B-B14F-4D97-AF65-F5344CB8AC3E}">
        <p14:creationId xmlns:p14="http://schemas.microsoft.com/office/powerpoint/2010/main" val="781012690"/>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50" r:id="rId3"/>
    <p:sldLayoutId id="2147483660" r:id="rId4"/>
    <p:sldLayoutId id="2147483652" r:id="rId5"/>
    <p:sldLayoutId id="2147483661" r:id="rId6"/>
    <p:sldLayoutId id="2147483662" r:id="rId7"/>
    <p:sldLayoutId id="2147483663" r:id="rId8"/>
    <p:sldLayoutId id="2147483664" r:id="rId9"/>
    <p:sldLayoutId id="2147483665" r:id="rId10"/>
  </p:sldLayoutIdLst>
  <p:hf sldNum="0" hdr="0" ftr="0" dt="0"/>
  <p:txStyles>
    <p:titleStyle>
      <a:lvl1pPr algn="l" defTabSz="914400" rtl="0" eaLnBrk="1" latinLnBrk="0" hangingPunct="1">
        <a:lnSpc>
          <a:spcPts val="4200"/>
        </a:lnSpc>
        <a:spcBef>
          <a:spcPct val="0"/>
        </a:spcBef>
        <a:buNone/>
        <a:defRPr sz="4000" b="1" kern="1200">
          <a:solidFill>
            <a:schemeClr val="tx2"/>
          </a:solidFill>
          <a:latin typeface="+mj-lt"/>
          <a:ea typeface="+mj-ea"/>
          <a:cs typeface="+mj-cs"/>
        </a:defRPr>
      </a:lvl1pPr>
    </p:titleStyle>
    <p:bodyStyle>
      <a:lvl1pPr marL="322263" indent="-322263" algn="l" defTabSz="914400" rtl="0" eaLnBrk="1" latinLnBrk="0" hangingPunct="1">
        <a:lnSpc>
          <a:spcPts val="2500"/>
        </a:lnSpc>
        <a:spcBef>
          <a:spcPts val="0"/>
        </a:spcBef>
        <a:buClr>
          <a:schemeClr val="tx2"/>
        </a:buClr>
        <a:buFont typeface="Arial" pitchFamily="34" charset="0"/>
        <a:buChar char="•"/>
        <a:defRPr sz="2000" kern="1200">
          <a:solidFill>
            <a:schemeClr val="tx1"/>
          </a:solidFill>
          <a:latin typeface="+mn-lt"/>
          <a:ea typeface="+mn-ea"/>
          <a:cs typeface="+mn-cs"/>
        </a:defRPr>
      </a:lvl1pPr>
      <a:lvl2pPr marL="647700" indent="-325438" algn="l" defTabSz="914400" rtl="0" eaLnBrk="1" latinLnBrk="0" hangingPunct="1">
        <a:lnSpc>
          <a:spcPts val="2500"/>
        </a:lnSpc>
        <a:spcBef>
          <a:spcPts val="0"/>
        </a:spcBef>
        <a:buFont typeface="Arial" pitchFamily="34" charset="0"/>
        <a:buChar char="•"/>
        <a:defRPr sz="2000" kern="1200">
          <a:solidFill>
            <a:schemeClr val="tx1"/>
          </a:solidFill>
          <a:latin typeface="+mn-lt"/>
          <a:ea typeface="+mn-ea"/>
          <a:cs typeface="+mn-cs"/>
        </a:defRPr>
      </a:lvl2pPr>
      <a:lvl3pPr marL="969963" indent="-323850" algn="l" defTabSz="914400" rtl="0" eaLnBrk="1" latinLnBrk="0" hangingPunct="1">
        <a:lnSpc>
          <a:spcPts val="2500"/>
        </a:lnSpc>
        <a:spcBef>
          <a:spcPts val="0"/>
        </a:spcBef>
        <a:buClr>
          <a:schemeClr val="tx2"/>
        </a:buClr>
        <a:buFont typeface="Arial" pitchFamily="34" charset="0"/>
        <a:buChar char="•"/>
        <a:defRPr sz="2000" kern="1200">
          <a:solidFill>
            <a:schemeClr val="tx1"/>
          </a:solidFill>
          <a:latin typeface="+mn-lt"/>
          <a:ea typeface="+mn-ea"/>
          <a:cs typeface="+mn-cs"/>
        </a:defRPr>
      </a:lvl3pPr>
      <a:lvl4pPr marL="1293813" indent="-322263" algn="l" defTabSz="914400" rtl="0" eaLnBrk="1" latinLnBrk="0" hangingPunct="1">
        <a:lnSpc>
          <a:spcPts val="2500"/>
        </a:lnSpc>
        <a:spcBef>
          <a:spcPts val="0"/>
        </a:spcBef>
        <a:buFont typeface="Arial" pitchFamily="34" charset="0"/>
        <a:buChar char="•"/>
        <a:defRPr sz="2000" kern="1200">
          <a:solidFill>
            <a:schemeClr val="tx1"/>
          </a:solidFill>
          <a:latin typeface="+mn-lt"/>
          <a:ea typeface="+mn-ea"/>
          <a:cs typeface="+mn-cs"/>
        </a:defRPr>
      </a:lvl4pPr>
      <a:lvl5pPr marL="1619250" indent="-323850" algn="l" defTabSz="914400" rtl="0" eaLnBrk="1" latinLnBrk="0" hangingPunct="1">
        <a:lnSpc>
          <a:spcPts val="2500"/>
        </a:lnSpc>
        <a:spcBef>
          <a:spcPts val="0"/>
        </a:spcBef>
        <a:buClr>
          <a:schemeClr val="tx2"/>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4896C7-1298-F7B5-90D1-C33854657952}"/>
              </a:ext>
            </a:extLst>
          </p:cNvPr>
          <p:cNvSpPr>
            <a:spLocks noGrp="1"/>
          </p:cNvSpPr>
          <p:nvPr>
            <p:ph type="ctrTitle"/>
          </p:nvPr>
        </p:nvSpPr>
        <p:spPr/>
        <p:txBody>
          <a:bodyPr/>
          <a:lstStyle/>
          <a:p>
            <a:pPr algn="ctr"/>
            <a:r>
              <a:rPr lang="nl-NL" dirty="0"/>
              <a:t>De olifant in de kamer    </a:t>
            </a:r>
          </a:p>
        </p:txBody>
      </p:sp>
      <p:sp>
        <p:nvSpPr>
          <p:cNvPr id="3" name="Ondertitel 2">
            <a:extLst>
              <a:ext uri="{FF2B5EF4-FFF2-40B4-BE49-F238E27FC236}">
                <a16:creationId xmlns:a16="http://schemas.microsoft.com/office/drawing/2014/main" id="{B389CA3D-73FF-A55D-1BE1-B50CDD2329EB}"/>
              </a:ext>
            </a:extLst>
          </p:cNvPr>
          <p:cNvSpPr>
            <a:spLocks noGrp="1"/>
          </p:cNvSpPr>
          <p:nvPr>
            <p:ph type="subTitle" idx="1"/>
          </p:nvPr>
        </p:nvSpPr>
        <p:spPr/>
        <p:txBody>
          <a:bodyPr/>
          <a:lstStyle/>
          <a:p>
            <a:pPr algn="ctr"/>
            <a:r>
              <a:rPr lang="nl-NL" dirty="0"/>
              <a:t> </a:t>
            </a:r>
            <a:r>
              <a:rPr lang="nl-NL" sz="2000" i="0" dirty="0">
                <a:solidFill>
                  <a:schemeClr val="bg1"/>
                </a:solidFill>
                <a:effectLst/>
              </a:rPr>
              <a:t>Psychosociale problemen bij intimiteit en relatie</a:t>
            </a:r>
            <a:endParaRPr lang="nl-NL" sz="2000" dirty="0">
              <a:solidFill>
                <a:schemeClr val="bg1"/>
              </a:solidFill>
            </a:endParaRPr>
          </a:p>
        </p:txBody>
      </p:sp>
      <p:sp>
        <p:nvSpPr>
          <p:cNvPr id="4" name="Tijdelijke aanduiding voor tekst 3">
            <a:extLst>
              <a:ext uri="{FF2B5EF4-FFF2-40B4-BE49-F238E27FC236}">
                <a16:creationId xmlns:a16="http://schemas.microsoft.com/office/drawing/2014/main" id="{4FEFFB9B-FECE-DF20-67DB-3D1BBFAD2D31}"/>
              </a:ext>
            </a:extLst>
          </p:cNvPr>
          <p:cNvSpPr>
            <a:spLocks noGrp="1"/>
          </p:cNvSpPr>
          <p:nvPr>
            <p:ph type="body" sz="quarter" idx="10"/>
          </p:nvPr>
        </p:nvSpPr>
        <p:spPr>
          <a:xfrm>
            <a:off x="846000" y="2657578"/>
            <a:ext cx="7451540" cy="635000"/>
          </a:xfrm>
        </p:spPr>
        <p:txBody>
          <a:bodyPr/>
          <a:lstStyle/>
          <a:p>
            <a:pPr algn="ctr">
              <a:lnSpc>
                <a:spcPct val="100000"/>
              </a:lnSpc>
            </a:pPr>
            <a:r>
              <a:rPr lang="nl-NL" sz="1400" dirty="0"/>
              <a:t>Gerben van den Bosch</a:t>
            </a:r>
          </a:p>
          <a:p>
            <a:pPr algn="ctr">
              <a:lnSpc>
                <a:spcPct val="100000"/>
              </a:lnSpc>
            </a:pPr>
            <a:r>
              <a:rPr lang="nl-NL" sz="1400" dirty="0"/>
              <a:t>Medisch maatschappelijk werker</a:t>
            </a:r>
          </a:p>
          <a:p>
            <a:pPr algn="ctr">
              <a:lnSpc>
                <a:spcPct val="100000"/>
              </a:lnSpc>
            </a:pPr>
            <a:r>
              <a:rPr lang="nl-NL" sz="1400" dirty="0"/>
              <a:t>25 mei 2024</a:t>
            </a:r>
          </a:p>
        </p:txBody>
      </p:sp>
      <p:pic>
        <p:nvPicPr>
          <p:cNvPr id="1026" name="Picture 2" descr="NVN - Nierpatiënten Vereniging Nederland">
            <a:extLst>
              <a:ext uri="{FF2B5EF4-FFF2-40B4-BE49-F238E27FC236}">
                <a16:creationId xmlns:a16="http://schemas.microsoft.com/office/drawing/2014/main" id="{F802220A-D1D7-6B6B-5687-58E406A08E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017" y="3829786"/>
            <a:ext cx="1654827" cy="983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547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7F94BB-91B3-BE17-08AC-B8E13B5A5E53}"/>
              </a:ext>
            </a:extLst>
          </p:cNvPr>
          <p:cNvSpPr>
            <a:spLocks noGrp="1"/>
          </p:cNvSpPr>
          <p:nvPr>
            <p:ph type="title"/>
          </p:nvPr>
        </p:nvSpPr>
        <p:spPr/>
        <p:txBody>
          <a:bodyPr/>
          <a:lstStyle/>
          <a:p>
            <a:pPr algn="ctr"/>
            <a:r>
              <a:rPr lang="nl-NL" dirty="0"/>
              <a:t>Belemmering in dagelijks leven</a:t>
            </a:r>
          </a:p>
        </p:txBody>
      </p:sp>
      <p:pic>
        <p:nvPicPr>
          <p:cNvPr id="5" name="Afbeelding 4">
            <a:extLst>
              <a:ext uri="{FF2B5EF4-FFF2-40B4-BE49-F238E27FC236}">
                <a16:creationId xmlns:a16="http://schemas.microsoft.com/office/drawing/2014/main" id="{A4866AB7-84BC-BF78-4595-BD8368CAA631}"/>
              </a:ext>
            </a:extLst>
          </p:cNvPr>
          <p:cNvPicPr>
            <a:picLocks noChangeAspect="1"/>
          </p:cNvPicPr>
          <p:nvPr/>
        </p:nvPicPr>
        <p:blipFill>
          <a:blip r:embed="rId3"/>
          <a:stretch>
            <a:fillRect/>
          </a:stretch>
        </p:blipFill>
        <p:spPr>
          <a:xfrm>
            <a:off x="2311962" y="1540833"/>
            <a:ext cx="4520076" cy="3056026"/>
          </a:xfrm>
          <a:prstGeom prst="rect">
            <a:avLst/>
          </a:prstGeom>
        </p:spPr>
      </p:pic>
    </p:spTree>
    <p:extLst>
      <p:ext uri="{BB962C8B-B14F-4D97-AF65-F5344CB8AC3E}">
        <p14:creationId xmlns:p14="http://schemas.microsoft.com/office/powerpoint/2010/main" val="520890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e chart - Free business icons">
            <a:extLst>
              <a:ext uri="{FF2B5EF4-FFF2-40B4-BE49-F238E27FC236}">
                <a16:creationId xmlns:a16="http://schemas.microsoft.com/office/drawing/2014/main" id="{AD897F6F-3E96-ECFB-2F09-503F143F7E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2137" y="1128984"/>
            <a:ext cx="3495992" cy="3495992"/>
          </a:xfrm>
          <a:prstGeom prst="rect">
            <a:avLst/>
          </a:prstGeom>
          <a:noFill/>
          <a:extLst>
            <a:ext uri="{909E8E84-426E-40DD-AFC4-6F175D3DCCD1}">
              <a14:hiddenFill xmlns:a14="http://schemas.microsoft.com/office/drawing/2010/main">
                <a:solidFill>
                  <a:srgbClr val="FFFFFF"/>
                </a:solidFill>
              </a14:hiddenFill>
            </a:ext>
          </a:extLst>
        </p:spPr>
      </p:pic>
      <p:sp>
        <p:nvSpPr>
          <p:cNvPr id="15361" name="Rectangle 4">
            <a:extLst>
              <a:ext uri="{FF2B5EF4-FFF2-40B4-BE49-F238E27FC236}">
                <a16:creationId xmlns:a16="http://schemas.microsoft.com/office/drawing/2014/main" id="{8818E240-BAC9-4272-A418-A9F4740C2D9A}"/>
              </a:ext>
            </a:extLst>
          </p:cNvPr>
          <p:cNvSpPr>
            <a:spLocks noGrp="1" noChangeArrowheads="1"/>
          </p:cNvSpPr>
          <p:nvPr>
            <p:ph type="title"/>
          </p:nvPr>
        </p:nvSpPr>
        <p:spPr>
          <a:xfrm>
            <a:off x="522000" y="599376"/>
            <a:ext cx="8100000" cy="533400"/>
          </a:xfrm>
        </p:spPr>
        <p:txBody>
          <a:bodyPr/>
          <a:lstStyle/>
          <a:p>
            <a:pPr algn="ctr">
              <a:defRPr/>
            </a:pPr>
            <a:r>
              <a:rPr lang="nl-NL" altLang="nl-NL" sz="3600" dirty="0"/>
              <a:t>Psychosociale aspecten</a:t>
            </a:r>
          </a:p>
        </p:txBody>
      </p:sp>
      <p:sp>
        <p:nvSpPr>
          <p:cNvPr id="49" name="Cirkel 6">
            <a:extLst>
              <a:ext uri="{FF2B5EF4-FFF2-40B4-BE49-F238E27FC236}">
                <a16:creationId xmlns:a16="http://schemas.microsoft.com/office/drawing/2014/main" id="{73494B04-2980-4C5A-8EDC-E7FBBA4BDB54}"/>
              </a:ext>
            </a:extLst>
          </p:cNvPr>
          <p:cNvSpPr/>
          <p:nvPr/>
        </p:nvSpPr>
        <p:spPr>
          <a:xfrm>
            <a:off x="5251206" y="2595864"/>
            <a:ext cx="762000" cy="643128"/>
          </a:xfrm>
          <a:prstGeom prst="rect">
            <a:avLst/>
          </a:prstGeom>
          <a:scene3d>
            <a:camera prst="orthographicFront"/>
            <a:lightRig rig="chilly" dir="t"/>
          </a:scene3d>
          <a:sp3d/>
        </p:spPr>
        <p:style>
          <a:lnRef idx="0">
            <a:scrgbClr r="0" g="0" b="0"/>
          </a:lnRef>
          <a:fillRef idx="0">
            <a:scrgbClr r="0" g="0" b="0"/>
          </a:fillRef>
          <a:effectRef idx="0">
            <a:scrgbClr r="0" g="0" b="0"/>
          </a:effectRef>
          <a:fontRef idx="minor">
            <a:schemeClr val="lt1"/>
          </a:fontRef>
        </p:style>
        <p:txBody>
          <a:bodyPr lIns="45720" tIns="45720" rIns="45720" bIns="45720" spcCol="1270" anchor="ctr"/>
          <a:lstStyle/>
          <a:p>
            <a:pPr algn="ctr" defTabSz="1600200" eaLnBrk="0" hangingPunct="0">
              <a:lnSpc>
                <a:spcPct val="90000"/>
              </a:lnSpc>
              <a:spcAft>
                <a:spcPct val="35000"/>
              </a:spcAft>
              <a:defRPr/>
            </a:pPr>
            <a:r>
              <a:rPr lang="nl-NL" sz="3600" dirty="0"/>
              <a:t> </a:t>
            </a:r>
          </a:p>
        </p:txBody>
      </p:sp>
      <p:sp>
        <p:nvSpPr>
          <p:cNvPr id="47" name="Cirkel 8">
            <a:extLst>
              <a:ext uri="{FF2B5EF4-FFF2-40B4-BE49-F238E27FC236}">
                <a16:creationId xmlns:a16="http://schemas.microsoft.com/office/drawing/2014/main" id="{5EEBE11B-10EE-419E-B484-BA26B5DA8199}"/>
              </a:ext>
            </a:extLst>
          </p:cNvPr>
          <p:cNvSpPr/>
          <p:nvPr/>
        </p:nvSpPr>
        <p:spPr>
          <a:xfrm>
            <a:off x="4292802" y="3465876"/>
            <a:ext cx="914400" cy="548640"/>
          </a:xfrm>
          <a:prstGeom prst="rect">
            <a:avLst/>
          </a:prstGeom>
          <a:scene3d>
            <a:camera prst="orthographicFront"/>
            <a:lightRig rig="chilly" dir="t"/>
          </a:scene3d>
          <a:sp3d/>
        </p:spPr>
        <p:style>
          <a:lnRef idx="0">
            <a:scrgbClr r="0" g="0" b="0"/>
          </a:lnRef>
          <a:fillRef idx="0">
            <a:scrgbClr r="0" g="0" b="0"/>
          </a:fillRef>
          <a:effectRef idx="0">
            <a:scrgbClr r="0" g="0" b="0"/>
          </a:effectRef>
          <a:fontRef idx="minor">
            <a:schemeClr val="lt1"/>
          </a:fontRef>
        </p:style>
        <p:txBody>
          <a:bodyPr lIns="41910" tIns="41910" rIns="41910" bIns="41910" spcCol="1270" anchor="ctr"/>
          <a:lstStyle/>
          <a:p>
            <a:pPr algn="ctr" defTabSz="1466850" eaLnBrk="0" hangingPunct="0">
              <a:lnSpc>
                <a:spcPct val="90000"/>
              </a:lnSpc>
              <a:spcAft>
                <a:spcPct val="35000"/>
              </a:spcAft>
              <a:defRPr/>
            </a:pPr>
            <a:endParaRPr lang="nl-NL" sz="3300" dirty="0"/>
          </a:p>
        </p:txBody>
      </p:sp>
      <p:sp>
        <p:nvSpPr>
          <p:cNvPr id="45" name="Cirkel 10">
            <a:extLst>
              <a:ext uri="{FF2B5EF4-FFF2-40B4-BE49-F238E27FC236}">
                <a16:creationId xmlns:a16="http://schemas.microsoft.com/office/drawing/2014/main" id="{173162B4-EF69-485B-8A02-64F00512090D}"/>
              </a:ext>
            </a:extLst>
          </p:cNvPr>
          <p:cNvSpPr/>
          <p:nvPr/>
        </p:nvSpPr>
        <p:spPr>
          <a:xfrm>
            <a:off x="3444765" y="2595864"/>
            <a:ext cx="762000" cy="643128"/>
          </a:xfrm>
          <a:prstGeom prst="rect">
            <a:avLst/>
          </a:prstGeom>
          <a:scene3d>
            <a:camera prst="orthographicFront"/>
            <a:lightRig rig="chilly" dir="t"/>
          </a:scene3d>
          <a:sp3d/>
        </p:spPr>
        <p:style>
          <a:lnRef idx="0">
            <a:scrgbClr r="0" g="0" b="0"/>
          </a:lnRef>
          <a:fillRef idx="0">
            <a:scrgbClr r="0" g="0" b="0"/>
          </a:fillRef>
          <a:effectRef idx="0">
            <a:scrgbClr r="0" g="0" b="0"/>
          </a:effectRef>
          <a:fontRef idx="minor">
            <a:schemeClr val="lt1"/>
          </a:fontRef>
        </p:style>
        <p:txBody>
          <a:bodyPr lIns="45720" tIns="45720" rIns="45720" bIns="45720" spcCol="1270" anchor="ctr"/>
          <a:lstStyle/>
          <a:p>
            <a:pPr algn="ctr" defTabSz="1600200" eaLnBrk="0" hangingPunct="0">
              <a:lnSpc>
                <a:spcPct val="90000"/>
              </a:lnSpc>
              <a:spcAft>
                <a:spcPct val="35000"/>
              </a:spcAft>
              <a:defRPr/>
            </a:pPr>
            <a:r>
              <a:rPr lang="nl-NL" sz="3600" dirty="0"/>
              <a:t> </a:t>
            </a:r>
          </a:p>
        </p:txBody>
      </p:sp>
      <p:sp>
        <p:nvSpPr>
          <p:cNvPr id="25" name="Tekstvak 24">
            <a:extLst>
              <a:ext uri="{FF2B5EF4-FFF2-40B4-BE49-F238E27FC236}">
                <a16:creationId xmlns:a16="http://schemas.microsoft.com/office/drawing/2014/main" id="{4B4E4734-BEBE-4FE1-B9C6-1FC036DC47B8}"/>
              </a:ext>
            </a:extLst>
          </p:cNvPr>
          <p:cNvSpPr txBox="1"/>
          <p:nvPr/>
        </p:nvSpPr>
        <p:spPr>
          <a:xfrm>
            <a:off x="3006327" y="2254973"/>
            <a:ext cx="1565672" cy="415498"/>
          </a:xfrm>
          <a:prstGeom prst="rect">
            <a:avLst/>
          </a:prstGeom>
          <a:noFill/>
        </p:spPr>
        <p:txBody>
          <a:bodyPr>
            <a:spAutoFit/>
          </a:bodyPr>
          <a:lstStyle/>
          <a:p>
            <a:pPr>
              <a:defRPr/>
            </a:pPr>
            <a:r>
              <a:rPr lang="nl-NL" sz="2100" b="1" dirty="0">
                <a:cs typeface="Arial" charset="0"/>
              </a:rPr>
              <a:t>Lichamelijk</a:t>
            </a:r>
          </a:p>
        </p:txBody>
      </p:sp>
      <p:sp>
        <p:nvSpPr>
          <p:cNvPr id="26" name="Tekstvak 25">
            <a:extLst>
              <a:ext uri="{FF2B5EF4-FFF2-40B4-BE49-F238E27FC236}">
                <a16:creationId xmlns:a16="http://schemas.microsoft.com/office/drawing/2014/main" id="{7AB65E72-8E15-4247-A6F1-A38C25893CA8}"/>
              </a:ext>
            </a:extLst>
          </p:cNvPr>
          <p:cNvSpPr txBox="1"/>
          <p:nvPr/>
        </p:nvSpPr>
        <p:spPr>
          <a:xfrm>
            <a:off x="4706085" y="2245690"/>
            <a:ext cx="1890713" cy="415498"/>
          </a:xfrm>
          <a:prstGeom prst="rect">
            <a:avLst/>
          </a:prstGeom>
          <a:noFill/>
        </p:spPr>
        <p:txBody>
          <a:bodyPr>
            <a:spAutoFit/>
          </a:bodyPr>
          <a:lstStyle/>
          <a:p>
            <a:pPr>
              <a:defRPr/>
            </a:pPr>
            <a:r>
              <a:rPr lang="nl-NL" sz="2100" b="1" dirty="0">
                <a:cs typeface="Arial" charset="0"/>
              </a:rPr>
              <a:t>Psychisch</a:t>
            </a:r>
          </a:p>
        </p:txBody>
      </p:sp>
      <p:sp>
        <p:nvSpPr>
          <p:cNvPr id="28" name="Tekstvak 27">
            <a:extLst>
              <a:ext uri="{FF2B5EF4-FFF2-40B4-BE49-F238E27FC236}">
                <a16:creationId xmlns:a16="http://schemas.microsoft.com/office/drawing/2014/main" id="{78D1F957-48DD-4D3D-8671-A6DCBA87F2FD}"/>
              </a:ext>
            </a:extLst>
          </p:cNvPr>
          <p:cNvSpPr txBox="1"/>
          <p:nvPr/>
        </p:nvSpPr>
        <p:spPr>
          <a:xfrm>
            <a:off x="3831488" y="3465876"/>
            <a:ext cx="1481023" cy="415498"/>
          </a:xfrm>
          <a:prstGeom prst="rect">
            <a:avLst/>
          </a:prstGeom>
          <a:noFill/>
        </p:spPr>
        <p:txBody>
          <a:bodyPr wrap="square">
            <a:spAutoFit/>
          </a:bodyPr>
          <a:lstStyle/>
          <a:p>
            <a:pPr>
              <a:defRPr/>
            </a:pPr>
            <a:r>
              <a:rPr lang="nl-NL" sz="2100" b="1" dirty="0">
                <a:cs typeface="Arial" charset="0"/>
              </a:rPr>
              <a:t>Relationeel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7F94BB-91B3-BE17-08AC-B8E13B5A5E53}"/>
              </a:ext>
            </a:extLst>
          </p:cNvPr>
          <p:cNvSpPr>
            <a:spLocks noGrp="1"/>
          </p:cNvSpPr>
          <p:nvPr>
            <p:ph type="title"/>
          </p:nvPr>
        </p:nvSpPr>
        <p:spPr/>
        <p:txBody>
          <a:bodyPr/>
          <a:lstStyle/>
          <a:p>
            <a:pPr algn="ctr"/>
            <a:r>
              <a:rPr lang="nl-NL" sz="3600" dirty="0"/>
              <a:t>Belang van intimiteit</a:t>
            </a:r>
          </a:p>
        </p:txBody>
      </p:sp>
      <p:sp>
        <p:nvSpPr>
          <p:cNvPr id="3" name="Ondertitel 2">
            <a:extLst>
              <a:ext uri="{FF2B5EF4-FFF2-40B4-BE49-F238E27FC236}">
                <a16:creationId xmlns:a16="http://schemas.microsoft.com/office/drawing/2014/main" id="{B036A24E-A6E9-C222-3578-822C441A64A2}"/>
              </a:ext>
            </a:extLst>
          </p:cNvPr>
          <p:cNvSpPr>
            <a:spLocks noGrp="1"/>
          </p:cNvSpPr>
          <p:nvPr>
            <p:ph type="subTitle" idx="1"/>
          </p:nvPr>
        </p:nvSpPr>
        <p:spPr/>
        <p:txBody>
          <a:bodyPr/>
          <a:lstStyle/>
          <a:p>
            <a:r>
              <a:rPr lang="nl-NL" altLang="nl-NL" sz="1400" dirty="0"/>
              <a:t>Gezien worden (“ik mag er zijn”)</a:t>
            </a:r>
          </a:p>
          <a:p>
            <a:r>
              <a:rPr lang="nl-NL" altLang="nl-NL" sz="1400" dirty="0"/>
              <a:t>Geeft gevoel van eigen waarde (“ik ben nog leuk”)</a:t>
            </a:r>
          </a:p>
          <a:p>
            <a:r>
              <a:rPr lang="nl-NL" altLang="nl-NL" sz="1400" dirty="0"/>
              <a:t>Bevestiging van de relatie (“mijn partner vindt mij nog leuk”)</a:t>
            </a:r>
          </a:p>
          <a:p>
            <a:r>
              <a:rPr lang="nl-NL" altLang="nl-NL" sz="1400" dirty="0"/>
              <a:t>Raakt de kern (seks is andersoortige sociale activiteit)</a:t>
            </a:r>
          </a:p>
          <a:p>
            <a:r>
              <a:rPr lang="nl-NL" altLang="nl-NL" sz="1400" dirty="0"/>
              <a:t>Afgewezen voelen als tegenhanger tot de bevestiging</a:t>
            </a:r>
          </a:p>
          <a:p>
            <a:endParaRPr lang="nl-NL" sz="1400" dirty="0">
              <a:solidFill>
                <a:srgbClr val="00B0F0"/>
              </a:solidFill>
            </a:endParaRPr>
          </a:p>
        </p:txBody>
      </p:sp>
      <p:pic>
        <p:nvPicPr>
          <p:cNvPr id="11266" name="Picture 2" descr="Love and intimacy in relationships | The Guardian Nigeria News - Nigeria  and World News — Guardian Woman — The Guardian Nigeria News – Nigeria and  World News">
            <a:extLst>
              <a:ext uri="{FF2B5EF4-FFF2-40B4-BE49-F238E27FC236}">
                <a16:creationId xmlns:a16="http://schemas.microsoft.com/office/drawing/2014/main" id="{29CE22B3-B6EA-C38F-EA24-3F29BC2648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1983" y="2622847"/>
            <a:ext cx="3320017" cy="1867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952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7F94BB-91B3-BE17-08AC-B8E13B5A5E53}"/>
              </a:ext>
            </a:extLst>
          </p:cNvPr>
          <p:cNvSpPr>
            <a:spLocks noGrp="1"/>
          </p:cNvSpPr>
          <p:nvPr>
            <p:ph type="title"/>
          </p:nvPr>
        </p:nvSpPr>
        <p:spPr/>
        <p:txBody>
          <a:bodyPr/>
          <a:lstStyle/>
          <a:p>
            <a:pPr algn="ctr"/>
            <a:r>
              <a:rPr lang="nl-NL" sz="3600" dirty="0"/>
              <a:t>Psychische kant</a:t>
            </a:r>
          </a:p>
        </p:txBody>
      </p:sp>
      <p:sp>
        <p:nvSpPr>
          <p:cNvPr id="3" name="Ondertitel 2">
            <a:extLst>
              <a:ext uri="{FF2B5EF4-FFF2-40B4-BE49-F238E27FC236}">
                <a16:creationId xmlns:a16="http://schemas.microsoft.com/office/drawing/2014/main" id="{B036A24E-A6E9-C222-3578-822C441A64A2}"/>
              </a:ext>
            </a:extLst>
          </p:cNvPr>
          <p:cNvSpPr>
            <a:spLocks noGrp="1"/>
          </p:cNvSpPr>
          <p:nvPr>
            <p:ph type="subTitle" idx="1"/>
          </p:nvPr>
        </p:nvSpPr>
        <p:spPr/>
        <p:txBody>
          <a:bodyPr/>
          <a:lstStyle/>
          <a:p>
            <a:r>
              <a:rPr lang="nl-NL" altLang="nl-NL" sz="1400" dirty="0"/>
              <a:t>Gedachten</a:t>
            </a:r>
          </a:p>
          <a:p>
            <a:r>
              <a:rPr lang="nl-NL" altLang="nl-NL" sz="1400" dirty="0"/>
              <a:t>Verschillende emoties </a:t>
            </a:r>
          </a:p>
          <a:p>
            <a:r>
              <a:rPr lang="nl-NL" altLang="nl-NL" sz="1400" dirty="0"/>
              <a:t>Basis emoties (4 x B)</a:t>
            </a:r>
          </a:p>
          <a:p>
            <a:r>
              <a:rPr lang="nl-NL" altLang="nl-NL" sz="1400" dirty="0"/>
              <a:t>Problemen versus last ervaren</a:t>
            </a:r>
          </a:p>
          <a:p>
            <a:r>
              <a:rPr lang="nl-NL" altLang="nl-NL" sz="1400" dirty="0"/>
              <a:t>Ervaringen in het verleden</a:t>
            </a:r>
          </a:p>
          <a:p>
            <a:endParaRPr lang="nl-NL" sz="1400" dirty="0">
              <a:solidFill>
                <a:srgbClr val="00B0F0"/>
              </a:solidFill>
            </a:endParaRPr>
          </a:p>
        </p:txBody>
      </p:sp>
      <p:pic>
        <p:nvPicPr>
          <p:cNvPr id="4" name="Picture 4" descr="How Emojis Can Make or Break Every Customer Experience - 5 Tips for Using  Emojis Effectively | CommBox (BumpYard)">
            <a:extLst>
              <a:ext uri="{FF2B5EF4-FFF2-40B4-BE49-F238E27FC236}">
                <a16:creationId xmlns:a16="http://schemas.microsoft.com/office/drawing/2014/main" id="{2B3F9F81-37B6-8ED1-5479-C0537A5961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9643" y="2720149"/>
            <a:ext cx="2799625" cy="1640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226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7F94BB-91B3-BE17-08AC-B8E13B5A5E53}"/>
              </a:ext>
            </a:extLst>
          </p:cNvPr>
          <p:cNvSpPr>
            <a:spLocks noGrp="1"/>
          </p:cNvSpPr>
          <p:nvPr>
            <p:ph type="title"/>
          </p:nvPr>
        </p:nvSpPr>
        <p:spPr/>
        <p:txBody>
          <a:bodyPr/>
          <a:lstStyle/>
          <a:p>
            <a:pPr algn="ctr"/>
            <a:r>
              <a:rPr lang="nl-NL" sz="3600" dirty="0"/>
              <a:t>Zelf - onderzoek</a:t>
            </a:r>
          </a:p>
        </p:txBody>
      </p:sp>
      <p:sp>
        <p:nvSpPr>
          <p:cNvPr id="3" name="Ondertitel 2">
            <a:extLst>
              <a:ext uri="{FF2B5EF4-FFF2-40B4-BE49-F238E27FC236}">
                <a16:creationId xmlns:a16="http://schemas.microsoft.com/office/drawing/2014/main" id="{B036A24E-A6E9-C222-3578-822C441A64A2}"/>
              </a:ext>
            </a:extLst>
          </p:cNvPr>
          <p:cNvSpPr>
            <a:spLocks noGrp="1"/>
          </p:cNvSpPr>
          <p:nvPr>
            <p:ph type="subTitle" idx="1"/>
          </p:nvPr>
        </p:nvSpPr>
        <p:spPr/>
        <p:txBody>
          <a:bodyPr/>
          <a:lstStyle/>
          <a:p>
            <a:r>
              <a:rPr lang="nl-NL" altLang="nl-NL" sz="1400" dirty="0"/>
              <a:t>Welke gedachten heb ik?</a:t>
            </a:r>
          </a:p>
          <a:p>
            <a:r>
              <a:rPr lang="nl-NL" altLang="nl-NL" sz="1400" dirty="0"/>
              <a:t>Welke emoties spelen bij mij?</a:t>
            </a:r>
          </a:p>
          <a:p>
            <a:r>
              <a:rPr lang="nl-NL" altLang="nl-NL" sz="1400" dirty="0"/>
              <a:t>Welke ervaringen in het verleden spelen een rol?</a:t>
            </a:r>
          </a:p>
          <a:p>
            <a:endParaRPr lang="nl-NL" altLang="nl-NL" sz="1400" dirty="0"/>
          </a:p>
          <a:p>
            <a:r>
              <a:rPr lang="nl-NL" altLang="nl-NL" sz="1400" dirty="0"/>
              <a:t>Gesprekken met naaste die vertrouwd voelt</a:t>
            </a:r>
          </a:p>
          <a:p>
            <a:r>
              <a:rPr lang="nl-NL" altLang="nl-NL" sz="1400" dirty="0"/>
              <a:t>Ondersteuning professional (</a:t>
            </a:r>
            <a:r>
              <a:rPr lang="nl-NL" altLang="nl-NL" sz="1400" dirty="0" err="1"/>
              <a:t>mmw</a:t>
            </a:r>
            <a:r>
              <a:rPr lang="nl-NL" altLang="nl-NL" sz="1400" dirty="0"/>
              <a:t>)</a:t>
            </a:r>
          </a:p>
          <a:p>
            <a:endParaRPr lang="nl-NL" sz="1400" dirty="0">
              <a:solidFill>
                <a:srgbClr val="00B0F0"/>
              </a:solidFill>
            </a:endParaRPr>
          </a:p>
        </p:txBody>
      </p:sp>
      <p:pic>
        <p:nvPicPr>
          <p:cNvPr id="4098" name="Picture 2" descr="Welke keuzes maak jij? Doe in 4 stappen een 'keuze-onderzoek' bij jezelf.">
            <a:extLst>
              <a:ext uri="{FF2B5EF4-FFF2-40B4-BE49-F238E27FC236}">
                <a16:creationId xmlns:a16="http://schemas.microsoft.com/office/drawing/2014/main" id="{4009D163-19C2-EAA6-7F92-05CA88689B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4600" y="2911313"/>
            <a:ext cx="2854817" cy="1633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467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7F94BB-91B3-BE17-08AC-B8E13B5A5E53}"/>
              </a:ext>
            </a:extLst>
          </p:cNvPr>
          <p:cNvSpPr>
            <a:spLocks noGrp="1"/>
          </p:cNvSpPr>
          <p:nvPr>
            <p:ph type="title"/>
          </p:nvPr>
        </p:nvSpPr>
        <p:spPr/>
        <p:txBody>
          <a:bodyPr/>
          <a:lstStyle/>
          <a:p>
            <a:pPr algn="ctr"/>
            <a:r>
              <a:rPr lang="nl-NL" sz="3600" dirty="0"/>
              <a:t>Ruimte creëren bij jezelf</a:t>
            </a:r>
          </a:p>
        </p:txBody>
      </p:sp>
      <p:sp>
        <p:nvSpPr>
          <p:cNvPr id="3" name="Ondertitel 2">
            <a:extLst>
              <a:ext uri="{FF2B5EF4-FFF2-40B4-BE49-F238E27FC236}">
                <a16:creationId xmlns:a16="http://schemas.microsoft.com/office/drawing/2014/main" id="{B036A24E-A6E9-C222-3578-822C441A64A2}"/>
              </a:ext>
            </a:extLst>
          </p:cNvPr>
          <p:cNvSpPr>
            <a:spLocks noGrp="1"/>
          </p:cNvSpPr>
          <p:nvPr>
            <p:ph type="subTitle" idx="1"/>
          </p:nvPr>
        </p:nvSpPr>
        <p:spPr/>
        <p:txBody>
          <a:bodyPr/>
          <a:lstStyle/>
          <a:p>
            <a:r>
              <a:rPr lang="nl-NL" altLang="nl-NL" sz="1400" dirty="0"/>
              <a:t>Ruimte geven aan gedachten</a:t>
            </a:r>
          </a:p>
          <a:p>
            <a:r>
              <a:rPr lang="nl-NL" altLang="nl-NL" sz="1400" dirty="0"/>
              <a:t>Rol van zelfbeeld en lichaamsbeeld</a:t>
            </a:r>
          </a:p>
          <a:p>
            <a:r>
              <a:rPr lang="nl-NL" altLang="nl-NL" sz="1400" dirty="0"/>
              <a:t>Emoties zijn passend bij de situatie (niet onderdrukken)</a:t>
            </a:r>
          </a:p>
          <a:p>
            <a:endParaRPr lang="nl-NL" sz="1400" dirty="0">
              <a:solidFill>
                <a:srgbClr val="00B0F0"/>
              </a:solidFill>
            </a:endParaRPr>
          </a:p>
        </p:txBody>
      </p:sp>
      <p:pic>
        <p:nvPicPr>
          <p:cNvPr id="5122" name="Picture 2" descr="Open zelfonderzoek – leer jezelf kennen - Bureau Meanders">
            <a:extLst>
              <a:ext uri="{FF2B5EF4-FFF2-40B4-BE49-F238E27FC236}">
                <a16:creationId xmlns:a16="http://schemas.microsoft.com/office/drawing/2014/main" id="{CA738262-A559-0BFD-0C7D-A3759A4E0B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4870" y="1590595"/>
            <a:ext cx="2032775" cy="2500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213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7F94BB-91B3-BE17-08AC-B8E13B5A5E53}"/>
              </a:ext>
            </a:extLst>
          </p:cNvPr>
          <p:cNvSpPr>
            <a:spLocks noGrp="1"/>
          </p:cNvSpPr>
          <p:nvPr>
            <p:ph type="title"/>
          </p:nvPr>
        </p:nvSpPr>
        <p:spPr/>
        <p:txBody>
          <a:bodyPr/>
          <a:lstStyle/>
          <a:p>
            <a:pPr algn="ctr"/>
            <a:r>
              <a:rPr lang="nl-NL" sz="3600" dirty="0"/>
              <a:t>Zelfbeeld</a:t>
            </a:r>
          </a:p>
        </p:txBody>
      </p:sp>
      <p:sp>
        <p:nvSpPr>
          <p:cNvPr id="3" name="Ondertitel 2">
            <a:extLst>
              <a:ext uri="{FF2B5EF4-FFF2-40B4-BE49-F238E27FC236}">
                <a16:creationId xmlns:a16="http://schemas.microsoft.com/office/drawing/2014/main" id="{B036A24E-A6E9-C222-3578-822C441A64A2}"/>
              </a:ext>
            </a:extLst>
          </p:cNvPr>
          <p:cNvSpPr>
            <a:spLocks noGrp="1"/>
          </p:cNvSpPr>
          <p:nvPr>
            <p:ph type="subTitle" idx="1"/>
          </p:nvPr>
        </p:nvSpPr>
        <p:spPr/>
        <p:txBody>
          <a:bodyPr/>
          <a:lstStyle/>
          <a:p>
            <a:r>
              <a:rPr lang="nl-NL" sz="1400" dirty="0">
                <a:solidFill>
                  <a:srgbClr val="00B0F0"/>
                </a:solidFill>
              </a:rPr>
              <a:t>Hoe zie je jezelf?</a:t>
            </a:r>
          </a:p>
          <a:p>
            <a:r>
              <a:rPr lang="nl-NL" sz="1400" dirty="0">
                <a:solidFill>
                  <a:srgbClr val="00B0F0"/>
                </a:solidFill>
              </a:rPr>
              <a:t>Hoe zie je jezelf t.o.v. periode van voorheen?</a:t>
            </a:r>
          </a:p>
          <a:p>
            <a:r>
              <a:rPr lang="nl-NL" sz="1400" dirty="0">
                <a:solidFill>
                  <a:srgbClr val="00B0F0"/>
                </a:solidFill>
              </a:rPr>
              <a:t>Hoe zie je jezelf door de ogen van een ander?</a:t>
            </a:r>
          </a:p>
        </p:txBody>
      </p:sp>
      <p:pic>
        <p:nvPicPr>
          <p:cNvPr id="6146" name="Picture 2" descr="Portraits of People Seeing Their Younger Self in a Mirror | Reflection  photos, Reflection photography, Conceptual photography">
            <a:extLst>
              <a:ext uri="{FF2B5EF4-FFF2-40B4-BE49-F238E27FC236}">
                <a16:creationId xmlns:a16="http://schemas.microsoft.com/office/drawing/2014/main" id="{DD88AAD0-0DE5-E691-3141-85F7EA3E94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4644" y="2059401"/>
            <a:ext cx="3727356" cy="2484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8778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7F94BB-91B3-BE17-08AC-B8E13B5A5E53}"/>
              </a:ext>
            </a:extLst>
          </p:cNvPr>
          <p:cNvSpPr>
            <a:spLocks noGrp="1"/>
          </p:cNvSpPr>
          <p:nvPr>
            <p:ph type="title"/>
          </p:nvPr>
        </p:nvSpPr>
        <p:spPr/>
        <p:txBody>
          <a:bodyPr/>
          <a:lstStyle/>
          <a:p>
            <a:pPr algn="ctr"/>
            <a:r>
              <a:rPr lang="nl-NL" sz="3600" dirty="0"/>
              <a:t>Lichaamsbeeld</a:t>
            </a:r>
          </a:p>
        </p:txBody>
      </p:sp>
      <p:sp>
        <p:nvSpPr>
          <p:cNvPr id="3" name="Ondertitel 2">
            <a:extLst>
              <a:ext uri="{FF2B5EF4-FFF2-40B4-BE49-F238E27FC236}">
                <a16:creationId xmlns:a16="http://schemas.microsoft.com/office/drawing/2014/main" id="{B036A24E-A6E9-C222-3578-822C441A64A2}"/>
              </a:ext>
            </a:extLst>
          </p:cNvPr>
          <p:cNvSpPr>
            <a:spLocks noGrp="1"/>
          </p:cNvSpPr>
          <p:nvPr>
            <p:ph type="subTitle" idx="1"/>
          </p:nvPr>
        </p:nvSpPr>
        <p:spPr/>
        <p:txBody>
          <a:bodyPr/>
          <a:lstStyle/>
          <a:p>
            <a:r>
              <a:rPr lang="nl-NL" sz="1400" dirty="0">
                <a:solidFill>
                  <a:srgbClr val="00B0F0"/>
                </a:solidFill>
              </a:rPr>
              <a:t>Hoe kijk je naar jouw lichaam?</a:t>
            </a:r>
          </a:p>
          <a:p>
            <a:r>
              <a:rPr lang="nl-NL" sz="1400" dirty="0">
                <a:solidFill>
                  <a:srgbClr val="00B0F0"/>
                </a:solidFill>
              </a:rPr>
              <a:t>Wat maakt jou aantrekkelijk voor anderen?</a:t>
            </a:r>
          </a:p>
          <a:p>
            <a:r>
              <a:rPr lang="nl-NL" sz="1400" dirty="0">
                <a:solidFill>
                  <a:srgbClr val="00B0F0"/>
                </a:solidFill>
              </a:rPr>
              <a:t>Hoe is dat fysiek?</a:t>
            </a:r>
          </a:p>
          <a:p>
            <a:r>
              <a:rPr lang="nl-NL" sz="1400" dirty="0">
                <a:solidFill>
                  <a:srgbClr val="00B0F0"/>
                </a:solidFill>
              </a:rPr>
              <a:t>Hoe is dat mentaal?</a:t>
            </a:r>
          </a:p>
          <a:p>
            <a:endParaRPr lang="nl-NL" sz="1400" dirty="0">
              <a:solidFill>
                <a:srgbClr val="00B0F0"/>
              </a:solidFill>
            </a:endParaRPr>
          </a:p>
        </p:txBody>
      </p:sp>
      <p:pic>
        <p:nvPicPr>
          <p:cNvPr id="7170" name="Picture 2" descr="Plus jeune : 3 795 845 images, photos de stock, objets 3D et images  vectorielles | Shutterstock">
            <a:extLst>
              <a:ext uri="{FF2B5EF4-FFF2-40B4-BE49-F238E27FC236}">
                <a16:creationId xmlns:a16="http://schemas.microsoft.com/office/drawing/2014/main" id="{CB7B619C-3832-2936-36DE-BB064C9C3F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0229" y="1883709"/>
            <a:ext cx="26289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905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7F94BB-91B3-BE17-08AC-B8E13B5A5E53}"/>
              </a:ext>
            </a:extLst>
          </p:cNvPr>
          <p:cNvSpPr>
            <a:spLocks noGrp="1"/>
          </p:cNvSpPr>
          <p:nvPr>
            <p:ph type="title"/>
          </p:nvPr>
        </p:nvSpPr>
        <p:spPr>
          <a:xfrm>
            <a:off x="522000" y="782945"/>
            <a:ext cx="8100000" cy="869121"/>
          </a:xfrm>
        </p:spPr>
        <p:txBody>
          <a:bodyPr/>
          <a:lstStyle/>
          <a:p>
            <a:pPr algn="ctr"/>
            <a:r>
              <a:rPr lang="nl-NL" sz="3600" dirty="0"/>
              <a:t>Relationele kant</a:t>
            </a:r>
          </a:p>
        </p:txBody>
      </p:sp>
      <p:sp>
        <p:nvSpPr>
          <p:cNvPr id="9" name="Rectangle 7">
            <a:extLst>
              <a:ext uri="{FF2B5EF4-FFF2-40B4-BE49-F238E27FC236}">
                <a16:creationId xmlns:a16="http://schemas.microsoft.com/office/drawing/2014/main" id="{D5BBDE62-11E7-2C5D-DE86-8E80A1EC1800}"/>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graphicFrame>
        <p:nvGraphicFramePr>
          <p:cNvPr id="10" name="Grafiek 9">
            <a:extLst>
              <a:ext uri="{FF2B5EF4-FFF2-40B4-BE49-F238E27FC236}">
                <a16:creationId xmlns:a16="http://schemas.microsoft.com/office/drawing/2014/main" id="{8B80B620-3ED5-F50C-46D2-9620F6492BA2}"/>
              </a:ext>
            </a:extLst>
          </p:cNvPr>
          <p:cNvGraphicFramePr/>
          <p:nvPr>
            <p:extLst>
              <p:ext uri="{D42A27DB-BD31-4B8C-83A1-F6EECF244321}">
                <p14:modId xmlns:p14="http://schemas.microsoft.com/office/powerpoint/2010/main" val="1268022360"/>
              </p:ext>
            </p:extLst>
          </p:nvPr>
        </p:nvGraphicFramePr>
        <p:xfrm>
          <a:off x="2559585" y="1801885"/>
          <a:ext cx="4148578" cy="2884415"/>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8">
            <a:extLst>
              <a:ext uri="{FF2B5EF4-FFF2-40B4-BE49-F238E27FC236}">
                <a16:creationId xmlns:a16="http://schemas.microsoft.com/office/drawing/2014/main" id="{773A4C58-1D33-E332-FCB8-AC81B91A5586}"/>
              </a:ext>
            </a:extLst>
          </p:cNvPr>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Tree>
    <p:extLst>
      <p:ext uri="{BB962C8B-B14F-4D97-AF65-F5344CB8AC3E}">
        <p14:creationId xmlns:p14="http://schemas.microsoft.com/office/powerpoint/2010/main" val="2095466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7F94BB-91B3-BE17-08AC-B8E13B5A5E53}"/>
              </a:ext>
            </a:extLst>
          </p:cNvPr>
          <p:cNvSpPr>
            <a:spLocks noGrp="1"/>
          </p:cNvSpPr>
          <p:nvPr>
            <p:ph type="title"/>
          </p:nvPr>
        </p:nvSpPr>
        <p:spPr/>
        <p:txBody>
          <a:bodyPr/>
          <a:lstStyle/>
          <a:p>
            <a:pPr algn="ctr"/>
            <a:r>
              <a:rPr lang="nl-NL" sz="3600" dirty="0"/>
              <a:t>Relationele kant</a:t>
            </a:r>
          </a:p>
        </p:txBody>
      </p:sp>
      <p:sp>
        <p:nvSpPr>
          <p:cNvPr id="3" name="Ondertitel 2">
            <a:extLst>
              <a:ext uri="{FF2B5EF4-FFF2-40B4-BE49-F238E27FC236}">
                <a16:creationId xmlns:a16="http://schemas.microsoft.com/office/drawing/2014/main" id="{B036A24E-A6E9-C222-3578-822C441A64A2}"/>
              </a:ext>
            </a:extLst>
          </p:cNvPr>
          <p:cNvSpPr>
            <a:spLocks noGrp="1"/>
          </p:cNvSpPr>
          <p:nvPr>
            <p:ph type="subTitle" idx="1"/>
          </p:nvPr>
        </p:nvSpPr>
        <p:spPr/>
        <p:txBody>
          <a:bodyPr/>
          <a:lstStyle/>
          <a:p>
            <a:r>
              <a:rPr lang="nl-NL" altLang="nl-NL" sz="1400" dirty="0"/>
              <a:t>Gedachten en emoties richting partner</a:t>
            </a:r>
          </a:p>
          <a:p>
            <a:r>
              <a:rPr lang="nl-NL" altLang="nl-NL" sz="1400" dirty="0"/>
              <a:t>Partner met eigen gedachten en emoties</a:t>
            </a:r>
          </a:p>
          <a:p>
            <a:r>
              <a:rPr lang="nl-NL" altLang="nl-NL" sz="1400" dirty="0"/>
              <a:t>Ervaringen van partner vanuit het verleden</a:t>
            </a:r>
          </a:p>
          <a:p>
            <a:endParaRPr lang="nl-NL" sz="1400" dirty="0">
              <a:solidFill>
                <a:srgbClr val="00B0F0"/>
              </a:solidFill>
            </a:endParaRPr>
          </a:p>
        </p:txBody>
      </p:sp>
      <p:pic>
        <p:nvPicPr>
          <p:cNvPr id="2050" name="Picture 2" descr="The Elephant in the Room: Fernand - YouTube">
            <a:extLst>
              <a:ext uri="{FF2B5EF4-FFF2-40B4-BE49-F238E27FC236}">
                <a16:creationId xmlns:a16="http://schemas.microsoft.com/office/drawing/2014/main" id="{A6B00778-B6DD-700B-56BC-88A0920F4F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7513" y="1777540"/>
            <a:ext cx="3624487" cy="2718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531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7F94BB-91B3-BE17-08AC-B8E13B5A5E53}"/>
              </a:ext>
            </a:extLst>
          </p:cNvPr>
          <p:cNvSpPr>
            <a:spLocks noGrp="1"/>
          </p:cNvSpPr>
          <p:nvPr>
            <p:ph type="title"/>
          </p:nvPr>
        </p:nvSpPr>
        <p:spPr/>
        <p:txBody>
          <a:bodyPr/>
          <a:lstStyle/>
          <a:p>
            <a:pPr algn="ctr"/>
            <a:r>
              <a:rPr lang="nl-NL" sz="3600" dirty="0"/>
              <a:t>Artikel </a:t>
            </a:r>
            <a:r>
              <a:rPr lang="nl-NL" sz="3600" dirty="0" err="1"/>
              <a:t>Niermagazine</a:t>
            </a:r>
            <a:endParaRPr lang="nl-NL" sz="3600" dirty="0"/>
          </a:p>
        </p:txBody>
      </p:sp>
      <p:pic>
        <p:nvPicPr>
          <p:cNvPr id="6" name="Afbeelding 5" descr="Afbeelding met tekst, Menselijk gezicht, kleding, persoon&#10;&#10;Automatisch gegenereerde beschrijving">
            <a:extLst>
              <a:ext uri="{FF2B5EF4-FFF2-40B4-BE49-F238E27FC236}">
                <a16:creationId xmlns:a16="http://schemas.microsoft.com/office/drawing/2014/main" id="{59DEF389-C43F-E713-8AC8-F0B6CA0CA3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9396" y="1252498"/>
            <a:ext cx="2465208" cy="3360804"/>
          </a:xfrm>
          <a:prstGeom prst="rect">
            <a:avLst/>
          </a:prstGeom>
        </p:spPr>
      </p:pic>
    </p:spTree>
    <p:extLst>
      <p:ext uri="{BB962C8B-B14F-4D97-AF65-F5344CB8AC3E}">
        <p14:creationId xmlns:p14="http://schemas.microsoft.com/office/powerpoint/2010/main" val="23883063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7F94BB-91B3-BE17-08AC-B8E13B5A5E53}"/>
              </a:ext>
            </a:extLst>
          </p:cNvPr>
          <p:cNvSpPr>
            <a:spLocks noGrp="1"/>
          </p:cNvSpPr>
          <p:nvPr>
            <p:ph type="title"/>
          </p:nvPr>
        </p:nvSpPr>
        <p:spPr/>
        <p:txBody>
          <a:bodyPr/>
          <a:lstStyle/>
          <a:p>
            <a:pPr algn="ctr"/>
            <a:r>
              <a:rPr lang="nl-NL" sz="3600" dirty="0"/>
              <a:t>Advies</a:t>
            </a:r>
          </a:p>
        </p:txBody>
      </p:sp>
      <p:sp>
        <p:nvSpPr>
          <p:cNvPr id="3" name="Ondertitel 2">
            <a:extLst>
              <a:ext uri="{FF2B5EF4-FFF2-40B4-BE49-F238E27FC236}">
                <a16:creationId xmlns:a16="http://schemas.microsoft.com/office/drawing/2014/main" id="{B036A24E-A6E9-C222-3578-822C441A64A2}"/>
              </a:ext>
            </a:extLst>
          </p:cNvPr>
          <p:cNvSpPr>
            <a:spLocks noGrp="1"/>
          </p:cNvSpPr>
          <p:nvPr>
            <p:ph type="subTitle" idx="1"/>
          </p:nvPr>
        </p:nvSpPr>
        <p:spPr/>
        <p:txBody>
          <a:bodyPr/>
          <a:lstStyle/>
          <a:p>
            <a:r>
              <a:rPr lang="nl-NL" sz="1400" dirty="0"/>
              <a:t>Erover praten</a:t>
            </a:r>
          </a:p>
          <a:p>
            <a:r>
              <a:rPr lang="nl-NL" sz="1400" dirty="0"/>
              <a:t>Begrip bij partner</a:t>
            </a:r>
          </a:p>
          <a:p>
            <a:r>
              <a:rPr lang="nl-NL" sz="1400" dirty="0"/>
              <a:t>Begrip van vrienden/vriendinnen</a:t>
            </a:r>
          </a:p>
          <a:p>
            <a:r>
              <a:rPr lang="nl-NL" sz="1400" dirty="0"/>
              <a:t>Lotgenoten (die eerlijk over het onderwerp willen praten)</a:t>
            </a:r>
          </a:p>
          <a:p>
            <a:endParaRPr lang="nl-NL" sz="1400" dirty="0"/>
          </a:p>
        </p:txBody>
      </p:sp>
      <p:pic>
        <p:nvPicPr>
          <p:cNvPr id="2050" name="Picture 2" descr="tips | Stimulus Programmamanagement">
            <a:extLst>
              <a:ext uri="{FF2B5EF4-FFF2-40B4-BE49-F238E27FC236}">
                <a16:creationId xmlns:a16="http://schemas.microsoft.com/office/drawing/2014/main" id="{099D6B18-1D7F-EB2B-62DC-5FE2D38DE5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9277" y="2571750"/>
            <a:ext cx="2790361" cy="1902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46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7F94BB-91B3-BE17-08AC-B8E13B5A5E53}"/>
              </a:ext>
            </a:extLst>
          </p:cNvPr>
          <p:cNvSpPr>
            <a:spLocks noGrp="1"/>
          </p:cNvSpPr>
          <p:nvPr>
            <p:ph type="title"/>
          </p:nvPr>
        </p:nvSpPr>
        <p:spPr/>
        <p:txBody>
          <a:bodyPr/>
          <a:lstStyle/>
          <a:p>
            <a:pPr algn="ctr"/>
            <a:r>
              <a:rPr lang="nl-NL" sz="3600" dirty="0"/>
              <a:t>Bespreekbaar maken</a:t>
            </a:r>
          </a:p>
        </p:txBody>
      </p:sp>
      <p:sp>
        <p:nvSpPr>
          <p:cNvPr id="3" name="Ondertitel 2">
            <a:extLst>
              <a:ext uri="{FF2B5EF4-FFF2-40B4-BE49-F238E27FC236}">
                <a16:creationId xmlns:a16="http://schemas.microsoft.com/office/drawing/2014/main" id="{B036A24E-A6E9-C222-3578-822C441A64A2}"/>
              </a:ext>
            </a:extLst>
          </p:cNvPr>
          <p:cNvSpPr>
            <a:spLocks noGrp="1"/>
          </p:cNvSpPr>
          <p:nvPr>
            <p:ph type="subTitle" idx="1"/>
          </p:nvPr>
        </p:nvSpPr>
        <p:spPr/>
        <p:txBody>
          <a:bodyPr/>
          <a:lstStyle/>
          <a:p>
            <a:r>
              <a:rPr lang="nl-NL" sz="1400" dirty="0"/>
              <a:t>Niets zeggen vaak het makkelijkst</a:t>
            </a:r>
          </a:p>
          <a:p>
            <a:r>
              <a:rPr lang="nl-NL" sz="1400" dirty="0"/>
              <a:t>Erover spreken levert het meeste op</a:t>
            </a:r>
          </a:p>
          <a:p>
            <a:r>
              <a:rPr lang="nl-NL" sz="1400" dirty="0"/>
              <a:t>Hoe de drempel over?</a:t>
            </a:r>
          </a:p>
          <a:p>
            <a:endParaRPr lang="nl-NL" sz="1400" dirty="0"/>
          </a:p>
        </p:txBody>
      </p:sp>
      <p:pic>
        <p:nvPicPr>
          <p:cNvPr id="3076" name="Picture 4" descr="Over je drempel stappen">
            <a:extLst>
              <a:ext uri="{FF2B5EF4-FFF2-40B4-BE49-F238E27FC236}">
                <a16:creationId xmlns:a16="http://schemas.microsoft.com/office/drawing/2014/main" id="{7A446EA0-6F42-949A-2EED-AFAF6F7C09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1855" y="2737943"/>
            <a:ext cx="19050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854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7F94BB-91B3-BE17-08AC-B8E13B5A5E53}"/>
              </a:ext>
            </a:extLst>
          </p:cNvPr>
          <p:cNvSpPr>
            <a:spLocks noGrp="1"/>
          </p:cNvSpPr>
          <p:nvPr>
            <p:ph type="title"/>
          </p:nvPr>
        </p:nvSpPr>
        <p:spPr/>
        <p:txBody>
          <a:bodyPr/>
          <a:lstStyle/>
          <a:p>
            <a:pPr algn="ctr"/>
            <a:r>
              <a:rPr lang="nl-NL" sz="3600" dirty="0"/>
              <a:t>Bespreekbaar maken</a:t>
            </a:r>
          </a:p>
        </p:txBody>
      </p:sp>
      <p:sp>
        <p:nvSpPr>
          <p:cNvPr id="3" name="Ondertitel 2">
            <a:extLst>
              <a:ext uri="{FF2B5EF4-FFF2-40B4-BE49-F238E27FC236}">
                <a16:creationId xmlns:a16="http://schemas.microsoft.com/office/drawing/2014/main" id="{B036A24E-A6E9-C222-3578-822C441A64A2}"/>
              </a:ext>
            </a:extLst>
          </p:cNvPr>
          <p:cNvSpPr>
            <a:spLocks noGrp="1"/>
          </p:cNvSpPr>
          <p:nvPr>
            <p:ph type="subTitle" idx="1"/>
          </p:nvPr>
        </p:nvSpPr>
        <p:spPr/>
        <p:txBody>
          <a:bodyPr/>
          <a:lstStyle/>
          <a:p>
            <a:r>
              <a:rPr lang="nl-NL" sz="1400" dirty="0"/>
              <a:t>Eerst voor jezelf duidelijk krijgen wat gedachten en emoties zijn</a:t>
            </a:r>
          </a:p>
          <a:p>
            <a:r>
              <a:rPr lang="nl-NL" sz="1400" dirty="0"/>
              <a:t>Gesprek beginnen op minder beladen moment</a:t>
            </a:r>
          </a:p>
          <a:p>
            <a:r>
              <a:rPr lang="nl-NL" sz="1400" dirty="0"/>
              <a:t>Onderzoekend i.p.v. aanvallend of verdedigend</a:t>
            </a:r>
          </a:p>
          <a:p>
            <a:r>
              <a:rPr lang="nl-NL" sz="1400" dirty="0"/>
              <a:t>Niet direct oplossingen, maar zien als een lopend proces</a:t>
            </a:r>
          </a:p>
          <a:p>
            <a:r>
              <a:rPr lang="nl-NL" sz="1400" dirty="0"/>
              <a:t>Kijken naar mogelijkheden na onderzoek en gesprek</a:t>
            </a:r>
          </a:p>
          <a:p>
            <a:r>
              <a:rPr lang="nl-NL" sz="1400" dirty="0"/>
              <a:t>Ondersteuning vragen (</a:t>
            </a:r>
            <a:r>
              <a:rPr lang="nl-NL" sz="1400" dirty="0" err="1"/>
              <a:t>mmw</a:t>
            </a:r>
            <a:r>
              <a:rPr lang="nl-NL" sz="1400" dirty="0"/>
              <a:t>)</a:t>
            </a:r>
          </a:p>
          <a:p>
            <a:endParaRPr lang="nl-NL" sz="1400" dirty="0"/>
          </a:p>
          <a:p>
            <a:endParaRPr lang="nl-NL" sz="1400" dirty="0"/>
          </a:p>
          <a:p>
            <a:endParaRPr lang="nl-NL" sz="1400" dirty="0"/>
          </a:p>
        </p:txBody>
      </p:sp>
      <p:pic>
        <p:nvPicPr>
          <p:cNvPr id="8194" name="Picture 2" descr="Onderzoek naar buurtwerk in coronatijd | Sociaal Domein Online">
            <a:extLst>
              <a:ext uri="{FF2B5EF4-FFF2-40B4-BE49-F238E27FC236}">
                <a16:creationId xmlns:a16="http://schemas.microsoft.com/office/drawing/2014/main" id="{0167582A-FC6A-9A3C-73EF-33D5F5CB99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5334" y="2666439"/>
            <a:ext cx="3205847" cy="1893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5714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ie chart - Free business icons">
            <a:extLst>
              <a:ext uri="{FF2B5EF4-FFF2-40B4-BE49-F238E27FC236}">
                <a16:creationId xmlns:a16="http://schemas.microsoft.com/office/drawing/2014/main" id="{37109B1E-B180-80A9-0F3A-BA7D4E4A2A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2137" y="1205825"/>
            <a:ext cx="3495992" cy="3495992"/>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FF7F94BB-91B3-BE17-08AC-B8E13B5A5E53}"/>
              </a:ext>
            </a:extLst>
          </p:cNvPr>
          <p:cNvSpPr>
            <a:spLocks noGrp="1"/>
          </p:cNvSpPr>
          <p:nvPr>
            <p:ph type="title"/>
          </p:nvPr>
        </p:nvSpPr>
        <p:spPr/>
        <p:txBody>
          <a:bodyPr/>
          <a:lstStyle/>
          <a:p>
            <a:pPr algn="ctr"/>
            <a:r>
              <a:rPr lang="nl-NL" sz="3600" dirty="0"/>
              <a:t>Interactie</a:t>
            </a:r>
          </a:p>
        </p:txBody>
      </p:sp>
      <p:sp>
        <p:nvSpPr>
          <p:cNvPr id="3" name="Ondertitel 2">
            <a:extLst>
              <a:ext uri="{FF2B5EF4-FFF2-40B4-BE49-F238E27FC236}">
                <a16:creationId xmlns:a16="http://schemas.microsoft.com/office/drawing/2014/main" id="{B036A24E-A6E9-C222-3578-822C441A64A2}"/>
              </a:ext>
            </a:extLst>
          </p:cNvPr>
          <p:cNvSpPr>
            <a:spLocks noGrp="1"/>
          </p:cNvSpPr>
          <p:nvPr>
            <p:ph type="subTitle" idx="1"/>
          </p:nvPr>
        </p:nvSpPr>
        <p:spPr/>
        <p:txBody>
          <a:bodyPr/>
          <a:lstStyle/>
          <a:p>
            <a:endParaRPr lang="nl-NL" sz="1400" dirty="0"/>
          </a:p>
          <a:p>
            <a:endParaRPr lang="nl-NL" sz="1400" dirty="0"/>
          </a:p>
          <a:p>
            <a:endParaRPr lang="nl-NL" sz="1400" dirty="0"/>
          </a:p>
        </p:txBody>
      </p:sp>
      <p:sp>
        <p:nvSpPr>
          <p:cNvPr id="5" name="Tekstvak 4">
            <a:extLst>
              <a:ext uri="{FF2B5EF4-FFF2-40B4-BE49-F238E27FC236}">
                <a16:creationId xmlns:a16="http://schemas.microsoft.com/office/drawing/2014/main" id="{0808D172-E58D-530D-9D30-F71FED719EEE}"/>
              </a:ext>
            </a:extLst>
          </p:cNvPr>
          <p:cNvSpPr txBox="1"/>
          <p:nvPr/>
        </p:nvSpPr>
        <p:spPr>
          <a:xfrm>
            <a:off x="4883718" y="2261511"/>
            <a:ext cx="1152607" cy="646331"/>
          </a:xfrm>
          <a:prstGeom prst="rect">
            <a:avLst/>
          </a:prstGeom>
          <a:noFill/>
        </p:spPr>
        <p:txBody>
          <a:bodyPr wrap="square" rtlCol="0">
            <a:spAutoFit/>
          </a:bodyPr>
          <a:lstStyle/>
          <a:p>
            <a:r>
              <a:rPr lang="nl-NL" b="1" dirty="0"/>
              <a:t>Fase in </a:t>
            </a:r>
          </a:p>
          <a:p>
            <a:r>
              <a:rPr lang="nl-NL" b="1" dirty="0"/>
              <a:t>het leven</a:t>
            </a:r>
          </a:p>
        </p:txBody>
      </p:sp>
      <p:sp>
        <p:nvSpPr>
          <p:cNvPr id="7" name="Tekstvak 6">
            <a:extLst>
              <a:ext uri="{FF2B5EF4-FFF2-40B4-BE49-F238E27FC236}">
                <a16:creationId xmlns:a16="http://schemas.microsoft.com/office/drawing/2014/main" id="{C53AF0EE-4FF8-57D3-2E83-6A0886913844}"/>
              </a:ext>
            </a:extLst>
          </p:cNvPr>
          <p:cNvSpPr txBox="1"/>
          <p:nvPr/>
        </p:nvSpPr>
        <p:spPr>
          <a:xfrm>
            <a:off x="2872423" y="2269056"/>
            <a:ext cx="1921009" cy="646331"/>
          </a:xfrm>
          <a:prstGeom prst="rect">
            <a:avLst/>
          </a:prstGeom>
          <a:noFill/>
        </p:spPr>
        <p:txBody>
          <a:bodyPr wrap="square" rtlCol="0">
            <a:spAutoFit/>
          </a:bodyPr>
          <a:lstStyle/>
          <a:p>
            <a:pPr algn="ctr"/>
            <a:r>
              <a:rPr lang="nl-NL" b="1" dirty="0"/>
              <a:t>Nierziekte</a:t>
            </a:r>
          </a:p>
          <a:p>
            <a:r>
              <a:rPr lang="nl-NL" b="1" dirty="0"/>
              <a:t>Overige ziekten</a:t>
            </a:r>
          </a:p>
        </p:txBody>
      </p:sp>
      <p:sp>
        <p:nvSpPr>
          <p:cNvPr id="8" name="Tekstvak 7">
            <a:extLst>
              <a:ext uri="{FF2B5EF4-FFF2-40B4-BE49-F238E27FC236}">
                <a16:creationId xmlns:a16="http://schemas.microsoft.com/office/drawing/2014/main" id="{843A98AB-B8D4-3F86-C3BD-0777A281DE97}"/>
              </a:ext>
            </a:extLst>
          </p:cNvPr>
          <p:cNvSpPr txBox="1"/>
          <p:nvPr/>
        </p:nvSpPr>
        <p:spPr>
          <a:xfrm>
            <a:off x="4064854" y="3616391"/>
            <a:ext cx="1152607" cy="369332"/>
          </a:xfrm>
          <a:prstGeom prst="rect">
            <a:avLst/>
          </a:prstGeom>
          <a:noFill/>
        </p:spPr>
        <p:txBody>
          <a:bodyPr wrap="square" rtlCol="0">
            <a:spAutoFit/>
          </a:bodyPr>
          <a:lstStyle/>
          <a:p>
            <a:r>
              <a:rPr lang="nl-NL" b="1" dirty="0"/>
              <a:t>Leeftijd</a:t>
            </a:r>
          </a:p>
        </p:txBody>
      </p:sp>
    </p:spTree>
    <p:extLst>
      <p:ext uri="{BB962C8B-B14F-4D97-AF65-F5344CB8AC3E}">
        <p14:creationId xmlns:p14="http://schemas.microsoft.com/office/powerpoint/2010/main" val="2768794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7F94BB-91B3-BE17-08AC-B8E13B5A5E53}"/>
              </a:ext>
            </a:extLst>
          </p:cNvPr>
          <p:cNvSpPr>
            <a:spLocks noGrp="1"/>
          </p:cNvSpPr>
          <p:nvPr>
            <p:ph type="title"/>
          </p:nvPr>
        </p:nvSpPr>
        <p:spPr/>
        <p:txBody>
          <a:bodyPr/>
          <a:lstStyle/>
          <a:p>
            <a:pPr algn="ctr"/>
            <a:r>
              <a:rPr lang="nl-NL" sz="3600" dirty="0"/>
              <a:t>Genoeg steun van naasten?</a:t>
            </a:r>
          </a:p>
        </p:txBody>
      </p:sp>
      <p:sp>
        <p:nvSpPr>
          <p:cNvPr id="3" name="Ondertitel 2">
            <a:extLst>
              <a:ext uri="{FF2B5EF4-FFF2-40B4-BE49-F238E27FC236}">
                <a16:creationId xmlns:a16="http://schemas.microsoft.com/office/drawing/2014/main" id="{B036A24E-A6E9-C222-3578-822C441A64A2}"/>
              </a:ext>
            </a:extLst>
          </p:cNvPr>
          <p:cNvSpPr>
            <a:spLocks noGrp="1"/>
          </p:cNvSpPr>
          <p:nvPr>
            <p:ph type="subTitle" idx="1"/>
          </p:nvPr>
        </p:nvSpPr>
        <p:spPr/>
        <p:txBody>
          <a:bodyPr/>
          <a:lstStyle/>
          <a:p>
            <a:endParaRPr lang="nl-NL" sz="1400" dirty="0"/>
          </a:p>
          <a:p>
            <a:endParaRPr lang="nl-NL" sz="1400" dirty="0"/>
          </a:p>
          <a:p>
            <a:endParaRPr lang="nl-NL" sz="1400" dirty="0"/>
          </a:p>
        </p:txBody>
      </p:sp>
      <p:pic>
        <p:nvPicPr>
          <p:cNvPr id="6" name="Afbeelding 5">
            <a:extLst>
              <a:ext uri="{FF2B5EF4-FFF2-40B4-BE49-F238E27FC236}">
                <a16:creationId xmlns:a16="http://schemas.microsoft.com/office/drawing/2014/main" id="{FF29787D-FE89-9586-CBDC-161FB18D2504}"/>
              </a:ext>
            </a:extLst>
          </p:cNvPr>
          <p:cNvPicPr>
            <a:picLocks noChangeAspect="1"/>
          </p:cNvPicPr>
          <p:nvPr/>
        </p:nvPicPr>
        <p:blipFill>
          <a:blip r:embed="rId3"/>
          <a:stretch>
            <a:fillRect/>
          </a:stretch>
        </p:blipFill>
        <p:spPr>
          <a:xfrm>
            <a:off x="1394002" y="1426177"/>
            <a:ext cx="5826175" cy="3176415"/>
          </a:xfrm>
          <a:prstGeom prst="rect">
            <a:avLst/>
          </a:prstGeom>
        </p:spPr>
      </p:pic>
    </p:spTree>
    <p:extLst>
      <p:ext uri="{BB962C8B-B14F-4D97-AF65-F5344CB8AC3E}">
        <p14:creationId xmlns:p14="http://schemas.microsoft.com/office/powerpoint/2010/main" val="24455082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7F94BB-91B3-BE17-08AC-B8E13B5A5E53}"/>
              </a:ext>
            </a:extLst>
          </p:cNvPr>
          <p:cNvSpPr>
            <a:spLocks noGrp="1"/>
          </p:cNvSpPr>
          <p:nvPr>
            <p:ph type="title"/>
          </p:nvPr>
        </p:nvSpPr>
        <p:spPr/>
        <p:txBody>
          <a:bodyPr/>
          <a:lstStyle/>
          <a:p>
            <a:pPr algn="ctr"/>
            <a:r>
              <a:rPr lang="nl-NL" sz="3600" dirty="0"/>
              <a:t>Alleenstaanden</a:t>
            </a:r>
          </a:p>
        </p:txBody>
      </p:sp>
      <p:sp>
        <p:nvSpPr>
          <p:cNvPr id="3" name="Ondertitel 2">
            <a:extLst>
              <a:ext uri="{FF2B5EF4-FFF2-40B4-BE49-F238E27FC236}">
                <a16:creationId xmlns:a16="http://schemas.microsoft.com/office/drawing/2014/main" id="{B036A24E-A6E9-C222-3578-822C441A64A2}"/>
              </a:ext>
            </a:extLst>
          </p:cNvPr>
          <p:cNvSpPr>
            <a:spLocks noGrp="1"/>
          </p:cNvSpPr>
          <p:nvPr>
            <p:ph type="subTitle" idx="1"/>
          </p:nvPr>
        </p:nvSpPr>
        <p:spPr/>
        <p:txBody>
          <a:bodyPr/>
          <a:lstStyle/>
          <a:p>
            <a:r>
              <a:rPr lang="nl-NL" sz="1400" dirty="0"/>
              <a:t>Behoeften aan intimiteit en seksualiteit</a:t>
            </a:r>
          </a:p>
          <a:p>
            <a:r>
              <a:rPr lang="nl-NL" sz="1400" dirty="0"/>
              <a:t>Zelfbevrediging</a:t>
            </a:r>
          </a:p>
          <a:p>
            <a:r>
              <a:rPr lang="nl-NL" sz="1400" dirty="0"/>
              <a:t>Oproep aan professionals</a:t>
            </a:r>
          </a:p>
          <a:p>
            <a:endParaRPr lang="nl-NL" sz="1400" dirty="0"/>
          </a:p>
          <a:p>
            <a:endParaRPr lang="nl-NL" sz="1400" dirty="0"/>
          </a:p>
          <a:p>
            <a:endParaRPr lang="nl-NL" sz="1400" dirty="0"/>
          </a:p>
          <a:p>
            <a:endParaRPr lang="nl-NL" sz="1400" dirty="0"/>
          </a:p>
          <a:p>
            <a:endParaRPr lang="nl-NL" sz="1400" dirty="0"/>
          </a:p>
        </p:txBody>
      </p:sp>
      <p:pic>
        <p:nvPicPr>
          <p:cNvPr id="9218" name="Picture 2" descr="How To Be Alone Without Being Lonely: 8 Key Lessons | Worthy">
            <a:extLst>
              <a:ext uri="{FF2B5EF4-FFF2-40B4-BE49-F238E27FC236}">
                <a16:creationId xmlns:a16="http://schemas.microsoft.com/office/drawing/2014/main" id="{C8E00EB1-B955-1228-9AEA-3D7A21C05E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0510" y="2725518"/>
            <a:ext cx="3381489" cy="178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40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7F94BB-91B3-BE17-08AC-B8E13B5A5E53}"/>
              </a:ext>
            </a:extLst>
          </p:cNvPr>
          <p:cNvSpPr>
            <a:spLocks noGrp="1"/>
          </p:cNvSpPr>
          <p:nvPr>
            <p:ph type="title"/>
          </p:nvPr>
        </p:nvSpPr>
        <p:spPr>
          <a:xfrm>
            <a:off x="522000" y="633521"/>
            <a:ext cx="8100000" cy="869121"/>
          </a:xfrm>
        </p:spPr>
        <p:txBody>
          <a:bodyPr/>
          <a:lstStyle/>
          <a:p>
            <a:pPr algn="ctr"/>
            <a:r>
              <a:rPr lang="nl-NL" sz="3600" dirty="0"/>
              <a:t>Problemen met daten</a:t>
            </a:r>
          </a:p>
        </p:txBody>
      </p:sp>
      <p:sp>
        <p:nvSpPr>
          <p:cNvPr id="9" name="Rectangle 7">
            <a:extLst>
              <a:ext uri="{FF2B5EF4-FFF2-40B4-BE49-F238E27FC236}">
                <a16:creationId xmlns:a16="http://schemas.microsoft.com/office/drawing/2014/main" id="{D5BBDE62-11E7-2C5D-DE86-8E80A1EC1800}"/>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11" name="Rectangle 8">
            <a:extLst>
              <a:ext uri="{FF2B5EF4-FFF2-40B4-BE49-F238E27FC236}">
                <a16:creationId xmlns:a16="http://schemas.microsoft.com/office/drawing/2014/main" id="{773A4C58-1D33-E332-FCB8-AC81B91A5586}"/>
              </a:ext>
            </a:extLst>
          </p:cNvPr>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graphicFrame>
        <p:nvGraphicFramePr>
          <p:cNvPr id="3" name="Grafiek 2">
            <a:extLst>
              <a:ext uri="{FF2B5EF4-FFF2-40B4-BE49-F238E27FC236}">
                <a16:creationId xmlns:a16="http://schemas.microsoft.com/office/drawing/2014/main" id="{9B66E50B-F7C4-712D-9BFC-F6016CB99355}"/>
              </a:ext>
            </a:extLst>
          </p:cNvPr>
          <p:cNvGraphicFramePr/>
          <p:nvPr>
            <p:extLst>
              <p:ext uri="{D42A27DB-BD31-4B8C-83A1-F6EECF244321}">
                <p14:modId xmlns:p14="http://schemas.microsoft.com/office/powerpoint/2010/main" val="724690564"/>
              </p:ext>
            </p:extLst>
          </p:nvPr>
        </p:nvGraphicFramePr>
        <p:xfrm>
          <a:off x="1644383" y="1371600"/>
          <a:ext cx="5387975" cy="32981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35168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7F94BB-91B3-BE17-08AC-B8E13B5A5E53}"/>
              </a:ext>
            </a:extLst>
          </p:cNvPr>
          <p:cNvSpPr>
            <a:spLocks noGrp="1"/>
          </p:cNvSpPr>
          <p:nvPr>
            <p:ph type="title"/>
          </p:nvPr>
        </p:nvSpPr>
        <p:spPr>
          <a:xfrm>
            <a:off x="522000" y="633521"/>
            <a:ext cx="8100000" cy="869121"/>
          </a:xfrm>
        </p:spPr>
        <p:txBody>
          <a:bodyPr/>
          <a:lstStyle/>
          <a:p>
            <a:pPr algn="ctr"/>
            <a:r>
              <a:rPr lang="nl-NL" sz="3600" dirty="0"/>
              <a:t>Hoeveel last ervaren</a:t>
            </a:r>
          </a:p>
        </p:txBody>
      </p:sp>
      <p:sp>
        <p:nvSpPr>
          <p:cNvPr id="9" name="Rectangle 7">
            <a:extLst>
              <a:ext uri="{FF2B5EF4-FFF2-40B4-BE49-F238E27FC236}">
                <a16:creationId xmlns:a16="http://schemas.microsoft.com/office/drawing/2014/main" id="{D5BBDE62-11E7-2C5D-DE86-8E80A1EC1800}"/>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11" name="Rectangle 8">
            <a:extLst>
              <a:ext uri="{FF2B5EF4-FFF2-40B4-BE49-F238E27FC236}">
                <a16:creationId xmlns:a16="http://schemas.microsoft.com/office/drawing/2014/main" id="{773A4C58-1D33-E332-FCB8-AC81B91A5586}"/>
              </a:ext>
            </a:extLst>
          </p:cNvPr>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pic>
        <p:nvPicPr>
          <p:cNvPr id="5" name="Afbeelding 4">
            <a:extLst>
              <a:ext uri="{FF2B5EF4-FFF2-40B4-BE49-F238E27FC236}">
                <a16:creationId xmlns:a16="http://schemas.microsoft.com/office/drawing/2014/main" id="{49682F7B-77CE-D554-6C62-3560F6505004}"/>
              </a:ext>
            </a:extLst>
          </p:cNvPr>
          <p:cNvPicPr>
            <a:picLocks noChangeAspect="1"/>
          </p:cNvPicPr>
          <p:nvPr/>
        </p:nvPicPr>
        <p:blipFill>
          <a:blip r:embed="rId3"/>
          <a:stretch>
            <a:fillRect/>
          </a:stretch>
        </p:blipFill>
        <p:spPr>
          <a:xfrm>
            <a:off x="2197622" y="1523069"/>
            <a:ext cx="4748755" cy="3033510"/>
          </a:xfrm>
          <a:prstGeom prst="rect">
            <a:avLst/>
          </a:prstGeom>
        </p:spPr>
      </p:pic>
    </p:spTree>
    <p:extLst>
      <p:ext uri="{BB962C8B-B14F-4D97-AF65-F5344CB8AC3E}">
        <p14:creationId xmlns:p14="http://schemas.microsoft.com/office/powerpoint/2010/main" val="1141909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7F94BB-91B3-BE17-08AC-B8E13B5A5E53}"/>
              </a:ext>
            </a:extLst>
          </p:cNvPr>
          <p:cNvSpPr>
            <a:spLocks noGrp="1"/>
          </p:cNvSpPr>
          <p:nvPr>
            <p:ph type="title"/>
          </p:nvPr>
        </p:nvSpPr>
        <p:spPr/>
        <p:txBody>
          <a:bodyPr/>
          <a:lstStyle/>
          <a:p>
            <a:pPr algn="ctr"/>
            <a:r>
              <a:rPr lang="nl-NL" sz="3600" dirty="0"/>
              <a:t>Bespreekbaar maken in spreekkamer</a:t>
            </a:r>
          </a:p>
        </p:txBody>
      </p:sp>
      <p:sp>
        <p:nvSpPr>
          <p:cNvPr id="3" name="Ondertitel 2">
            <a:extLst>
              <a:ext uri="{FF2B5EF4-FFF2-40B4-BE49-F238E27FC236}">
                <a16:creationId xmlns:a16="http://schemas.microsoft.com/office/drawing/2014/main" id="{B036A24E-A6E9-C222-3578-822C441A64A2}"/>
              </a:ext>
            </a:extLst>
          </p:cNvPr>
          <p:cNvSpPr>
            <a:spLocks noGrp="1"/>
          </p:cNvSpPr>
          <p:nvPr>
            <p:ph type="subTitle" idx="1"/>
          </p:nvPr>
        </p:nvSpPr>
        <p:spPr/>
        <p:txBody>
          <a:bodyPr/>
          <a:lstStyle/>
          <a:p>
            <a:r>
              <a:rPr lang="nl-NL" sz="1400" dirty="0"/>
              <a:t>Promotieonderzoek Gaby van Ek (Uroloog i.o.) LUMC</a:t>
            </a:r>
          </a:p>
          <a:p>
            <a:r>
              <a:rPr lang="nl-NL" sz="1400" dirty="0"/>
              <a:t>Nauwelijks besproken, soms eenmalig</a:t>
            </a:r>
          </a:p>
          <a:p>
            <a:r>
              <a:rPr lang="nl-NL" sz="1400" dirty="0"/>
              <a:t>Belang wordt gevoeld</a:t>
            </a:r>
          </a:p>
          <a:p>
            <a:r>
              <a:rPr lang="nl-NL" sz="1400" dirty="0"/>
              <a:t>Ruimte creëren</a:t>
            </a:r>
          </a:p>
          <a:p>
            <a:r>
              <a:rPr lang="nl-NL" sz="1400" dirty="0"/>
              <a:t>Oproep aan patiënten</a:t>
            </a:r>
          </a:p>
          <a:p>
            <a:r>
              <a:rPr lang="nl-NL" sz="1400" dirty="0"/>
              <a:t>Tijd en andere disciplines bij polibezoek</a:t>
            </a:r>
          </a:p>
        </p:txBody>
      </p:sp>
      <p:pic>
        <p:nvPicPr>
          <p:cNvPr id="7" name="Afbeelding 6" descr="Afbeelding met tekst, Vlieger, Publicatie, ontwerp&#10;&#10;Automatisch gegenereerde beschrijving">
            <a:extLst>
              <a:ext uri="{FF2B5EF4-FFF2-40B4-BE49-F238E27FC236}">
                <a16:creationId xmlns:a16="http://schemas.microsoft.com/office/drawing/2014/main" id="{5C9CCB83-AA7E-2BC5-D54C-6ABCFD3F81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1425" y="1511274"/>
            <a:ext cx="2203840" cy="3145652"/>
          </a:xfrm>
          <a:prstGeom prst="rect">
            <a:avLst/>
          </a:prstGeom>
        </p:spPr>
      </p:pic>
    </p:spTree>
    <p:extLst>
      <p:ext uri="{BB962C8B-B14F-4D97-AF65-F5344CB8AC3E}">
        <p14:creationId xmlns:p14="http://schemas.microsoft.com/office/powerpoint/2010/main" val="41750092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7F9B6406-DD56-C201-8314-628DC68B4884}"/>
              </a:ext>
            </a:extLst>
          </p:cNvPr>
          <p:cNvSpPr txBox="1">
            <a:spLocks/>
          </p:cNvSpPr>
          <p:nvPr/>
        </p:nvSpPr>
        <p:spPr>
          <a:xfrm>
            <a:off x="522000" y="548887"/>
            <a:ext cx="8100000" cy="533400"/>
          </a:xfrm>
          <a:prstGeom prst="rect">
            <a:avLst/>
          </a:prstGeom>
        </p:spPr>
        <p:txBody>
          <a:bodyPr vert="horz" lIns="0" tIns="0" rIns="0" bIns="0" rtlCol="0" anchor="ctr">
            <a:noAutofit/>
          </a:bodyPr>
          <a:lstStyle>
            <a:lvl1pPr algn="l" defTabSz="914400" rtl="0" eaLnBrk="1" latinLnBrk="0" hangingPunct="1">
              <a:lnSpc>
                <a:spcPts val="4200"/>
              </a:lnSpc>
              <a:spcBef>
                <a:spcPct val="0"/>
              </a:spcBef>
              <a:buNone/>
              <a:defRPr sz="4000" b="1" kern="1200">
                <a:solidFill>
                  <a:schemeClr val="tx2"/>
                </a:solidFill>
                <a:latin typeface="+mj-lt"/>
                <a:ea typeface="+mj-ea"/>
                <a:cs typeface="+mj-cs"/>
              </a:defRPr>
            </a:lvl1pPr>
          </a:lstStyle>
          <a:p>
            <a:pPr algn="ctr"/>
            <a:r>
              <a:rPr lang="nl-NL" dirty="0"/>
              <a:t>Bespreken problemen</a:t>
            </a:r>
          </a:p>
        </p:txBody>
      </p:sp>
      <p:pic>
        <p:nvPicPr>
          <p:cNvPr id="5" name="Afbeelding 4">
            <a:extLst>
              <a:ext uri="{FF2B5EF4-FFF2-40B4-BE49-F238E27FC236}">
                <a16:creationId xmlns:a16="http://schemas.microsoft.com/office/drawing/2014/main" id="{1FC8EBC3-294A-63E4-CAC3-CDC306EC550E}"/>
              </a:ext>
            </a:extLst>
          </p:cNvPr>
          <p:cNvPicPr>
            <a:picLocks noChangeAspect="1"/>
          </p:cNvPicPr>
          <p:nvPr/>
        </p:nvPicPr>
        <p:blipFill>
          <a:blip r:embed="rId3"/>
          <a:stretch>
            <a:fillRect/>
          </a:stretch>
        </p:blipFill>
        <p:spPr>
          <a:xfrm>
            <a:off x="1902655" y="1221233"/>
            <a:ext cx="5338689" cy="3373380"/>
          </a:xfrm>
          <a:prstGeom prst="rect">
            <a:avLst/>
          </a:prstGeom>
        </p:spPr>
      </p:pic>
    </p:spTree>
    <p:extLst>
      <p:ext uri="{BB962C8B-B14F-4D97-AF65-F5344CB8AC3E}">
        <p14:creationId xmlns:p14="http://schemas.microsoft.com/office/powerpoint/2010/main" val="370451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7F94BB-91B3-BE17-08AC-B8E13B5A5E53}"/>
              </a:ext>
            </a:extLst>
          </p:cNvPr>
          <p:cNvSpPr>
            <a:spLocks noGrp="1"/>
          </p:cNvSpPr>
          <p:nvPr>
            <p:ph type="title"/>
          </p:nvPr>
        </p:nvSpPr>
        <p:spPr/>
        <p:txBody>
          <a:bodyPr/>
          <a:lstStyle/>
          <a:p>
            <a:pPr algn="ctr"/>
            <a:r>
              <a:rPr lang="nl-NL" sz="3600" dirty="0"/>
              <a:t>Praten over intimiteit en relatie</a:t>
            </a:r>
          </a:p>
        </p:txBody>
      </p:sp>
      <p:pic>
        <p:nvPicPr>
          <p:cNvPr id="3074" name="Picture 2" descr="How to break the barrier and talk about the elephant in the room in your  relationships? | by Ganesh Kumar S | Medium">
            <a:extLst>
              <a:ext uri="{FF2B5EF4-FFF2-40B4-BE49-F238E27FC236}">
                <a16:creationId xmlns:a16="http://schemas.microsoft.com/office/drawing/2014/main" id="{186F9C34-DB91-42D6-6018-949A25197F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3423" y="1410317"/>
            <a:ext cx="4257154" cy="3110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70823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7F9B6406-DD56-C201-8314-628DC68B4884}"/>
              </a:ext>
            </a:extLst>
          </p:cNvPr>
          <p:cNvSpPr txBox="1">
            <a:spLocks/>
          </p:cNvSpPr>
          <p:nvPr/>
        </p:nvSpPr>
        <p:spPr>
          <a:xfrm>
            <a:off x="522000" y="548887"/>
            <a:ext cx="8100000" cy="533400"/>
          </a:xfrm>
          <a:prstGeom prst="rect">
            <a:avLst/>
          </a:prstGeom>
        </p:spPr>
        <p:txBody>
          <a:bodyPr vert="horz" lIns="0" tIns="0" rIns="0" bIns="0" rtlCol="0" anchor="ctr">
            <a:noAutofit/>
          </a:bodyPr>
          <a:lstStyle>
            <a:lvl1pPr algn="l" defTabSz="914400" rtl="0" eaLnBrk="1" latinLnBrk="0" hangingPunct="1">
              <a:lnSpc>
                <a:spcPts val="4200"/>
              </a:lnSpc>
              <a:spcBef>
                <a:spcPct val="0"/>
              </a:spcBef>
              <a:buNone/>
              <a:defRPr sz="4000" b="1" kern="1200">
                <a:solidFill>
                  <a:schemeClr val="tx2"/>
                </a:solidFill>
                <a:latin typeface="+mj-lt"/>
                <a:ea typeface="+mj-ea"/>
                <a:cs typeface="+mj-cs"/>
              </a:defRPr>
            </a:lvl1pPr>
          </a:lstStyle>
          <a:p>
            <a:pPr algn="ctr"/>
            <a:r>
              <a:rPr lang="nl-NL" sz="3600" dirty="0">
                <a:solidFill>
                  <a:srgbClr val="00B0F0"/>
                </a:solidFill>
              </a:rPr>
              <a:t>Waarom niet bespreken</a:t>
            </a:r>
            <a:endParaRPr lang="nl-NL" sz="3600" dirty="0"/>
          </a:p>
        </p:txBody>
      </p:sp>
      <p:sp>
        <p:nvSpPr>
          <p:cNvPr id="2" name="Tijdelijke aanduiding voor inhoud 2">
            <a:extLst>
              <a:ext uri="{FF2B5EF4-FFF2-40B4-BE49-F238E27FC236}">
                <a16:creationId xmlns:a16="http://schemas.microsoft.com/office/drawing/2014/main" id="{1CA06CB7-B010-ACBE-605C-3F318FF41A41}"/>
              </a:ext>
            </a:extLst>
          </p:cNvPr>
          <p:cNvSpPr>
            <a:spLocks noGrp="1"/>
          </p:cNvSpPr>
          <p:nvPr>
            <p:ph idx="1"/>
          </p:nvPr>
        </p:nvSpPr>
        <p:spPr>
          <a:xfrm>
            <a:off x="522000" y="1082286"/>
            <a:ext cx="8100000" cy="3397505"/>
          </a:xfrm>
        </p:spPr>
        <p:txBody>
          <a:bodyPr/>
          <a:lstStyle/>
          <a:p>
            <a:pPr marL="0" indent="0">
              <a:buNone/>
            </a:pPr>
            <a:endParaRPr lang="nl-NL" sz="1400" dirty="0">
              <a:solidFill>
                <a:srgbClr val="00B0F0"/>
              </a:solidFill>
            </a:endParaRPr>
          </a:p>
          <a:p>
            <a:pPr marL="322262" lvl="1" indent="0">
              <a:buNone/>
            </a:pPr>
            <a:r>
              <a:rPr lang="nl-NL" sz="1400" dirty="0">
                <a:solidFill>
                  <a:srgbClr val="00B0F0"/>
                </a:solidFill>
              </a:rPr>
              <a:t>Schaamte -  ongemak - lastig erover te beginnen</a:t>
            </a:r>
          </a:p>
          <a:p>
            <a:pPr marL="322262" lvl="1" indent="0">
              <a:buNone/>
            </a:pPr>
            <a:endParaRPr lang="nl-NL" sz="1400" dirty="0">
              <a:solidFill>
                <a:srgbClr val="00B0F0"/>
              </a:solidFill>
            </a:endParaRPr>
          </a:p>
          <a:p>
            <a:pPr marL="322262" lvl="1" indent="0">
              <a:buNone/>
            </a:pPr>
            <a:r>
              <a:rPr lang="nl-NL" sz="1400" dirty="0">
                <a:solidFill>
                  <a:srgbClr val="00B0F0"/>
                </a:solidFill>
              </a:rPr>
              <a:t>De arts vraagt er niet naar</a:t>
            </a:r>
          </a:p>
          <a:p>
            <a:pPr marL="322262" lvl="1" indent="0">
              <a:buNone/>
            </a:pPr>
            <a:endParaRPr lang="nl-NL" sz="1400" dirty="0">
              <a:solidFill>
                <a:srgbClr val="00B0F0"/>
              </a:solidFill>
            </a:endParaRPr>
          </a:p>
          <a:p>
            <a:pPr marL="322262" lvl="1" indent="0">
              <a:buNone/>
            </a:pPr>
            <a:r>
              <a:rPr lang="nl-NL" sz="1400" dirty="0">
                <a:solidFill>
                  <a:srgbClr val="00B0F0"/>
                </a:solidFill>
              </a:rPr>
              <a:t>Geen oplossing verwacht van de arts</a:t>
            </a:r>
          </a:p>
          <a:p>
            <a:pPr marL="322262" lvl="1" indent="0">
              <a:buNone/>
            </a:pPr>
            <a:endParaRPr lang="nl-NL" sz="1400" dirty="0">
              <a:solidFill>
                <a:srgbClr val="00B0F0"/>
              </a:solidFill>
            </a:endParaRPr>
          </a:p>
          <a:p>
            <a:pPr marL="322262" lvl="1" indent="0">
              <a:buNone/>
            </a:pPr>
            <a:r>
              <a:rPr lang="nl-NL" sz="1400" dirty="0">
                <a:solidFill>
                  <a:srgbClr val="00B0F0"/>
                </a:solidFill>
              </a:rPr>
              <a:t>Men wil het graag zelf oplossen</a:t>
            </a:r>
          </a:p>
          <a:p>
            <a:pPr marL="0" indent="0">
              <a:buNone/>
            </a:pPr>
            <a:endParaRPr lang="nl-NL" dirty="0"/>
          </a:p>
        </p:txBody>
      </p:sp>
    </p:spTree>
    <p:extLst>
      <p:ext uri="{BB962C8B-B14F-4D97-AF65-F5344CB8AC3E}">
        <p14:creationId xmlns:p14="http://schemas.microsoft.com/office/powerpoint/2010/main" val="24434350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7F94BB-91B3-BE17-08AC-B8E13B5A5E53}"/>
              </a:ext>
            </a:extLst>
          </p:cNvPr>
          <p:cNvSpPr>
            <a:spLocks noGrp="1"/>
          </p:cNvSpPr>
          <p:nvPr>
            <p:ph type="title"/>
          </p:nvPr>
        </p:nvSpPr>
        <p:spPr/>
        <p:txBody>
          <a:bodyPr/>
          <a:lstStyle/>
          <a:p>
            <a:pPr algn="ctr"/>
            <a:r>
              <a:rPr lang="nl-NL" sz="3600" dirty="0"/>
              <a:t>Aanvullende informatie</a:t>
            </a:r>
          </a:p>
        </p:txBody>
      </p:sp>
      <p:pic>
        <p:nvPicPr>
          <p:cNvPr id="5" name="Afbeelding 4">
            <a:extLst>
              <a:ext uri="{FF2B5EF4-FFF2-40B4-BE49-F238E27FC236}">
                <a16:creationId xmlns:a16="http://schemas.microsoft.com/office/drawing/2014/main" id="{0FE61456-DFBC-0D59-D948-341CDFD1617C}"/>
              </a:ext>
            </a:extLst>
          </p:cNvPr>
          <p:cNvPicPr>
            <a:picLocks noChangeAspect="1"/>
          </p:cNvPicPr>
          <p:nvPr/>
        </p:nvPicPr>
        <p:blipFill>
          <a:blip r:embed="rId3"/>
          <a:stretch>
            <a:fillRect/>
          </a:stretch>
        </p:blipFill>
        <p:spPr>
          <a:xfrm>
            <a:off x="1769001" y="1513754"/>
            <a:ext cx="5605997" cy="3111505"/>
          </a:xfrm>
          <a:prstGeom prst="rect">
            <a:avLst/>
          </a:prstGeom>
        </p:spPr>
      </p:pic>
    </p:spTree>
    <p:extLst>
      <p:ext uri="{BB962C8B-B14F-4D97-AF65-F5344CB8AC3E}">
        <p14:creationId xmlns:p14="http://schemas.microsoft.com/office/powerpoint/2010/main" val="39366793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7F94BB-91B3-BE17-08AC-B8E13B5A5E53}"/>
              </a:ext>
            </a:extLst>
          </p:cNvPr>
          <p:cNvSpPr>
            <a:spLocks noGrp="1"/>
          </p:cNvSpPr>
          <p:nvPr>
            <p:ph type="title"/>
          </p:nvPr>
        </p:nvSpPr>
        <p:spPr/>
        <p:txBody>
          <a:bodyPr/>
          <a:lstStyle/>
          <a:p>
            <a:pPr algn="ctr"/>
            <a:r>
              <a:rPr lang="nl-NL" sz="3600" dirty="0"/>
              <a:t>Vragen</a:t>
            </a:r>
          </a:p>
        </p:txBody>
      </p:sp>
      <p:pic>
        <p:nvPicPr>
          <p:cNvPr id="12290" name="Picture 2" descr="4 Types of Job Interview Questions to Help You Dig Deeper">
            <a:extLst>
              <a:ext uri="{FF2B5EF4-FFF2-40B4-BE49-F238E27FC236}">
                <a16:creationId xmlns:a16="http://schemas.microsoft.com/office/drawing/2014/main" id="{F469433A-2C4F-DF6D-FC7F-5D3F5A8049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1313" y="1895475"/>
            <a:ext cx="3381375" cy="135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611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7F94BB-91B3-BE17-08AC-B8E13B5A5E53}"/>
              </a:ext>
            </a:extLst>
          </p:cNvPr>
          <p:cNvSpPr>
            <a:spLocks noGrp="1"/>
          </p:cNvSpPr>
          <p:nvPr>
            <p:ph type="title"/>
          </p:nvPr>
        </p:nvSpPr>
        <p:spPr/>
        <p:txBody>
          <a:bodyPr/>
          <a:lstStyle/>
          <a:p>
            <a:pPr algn="ctr"/>
            <a:r>
              <a:rPr lang="nl-NL" sz="3600" dirty="0"/>
              <a:t>Onderwerpen</a:t>
            </a:r>
          </a:p>
        </p:txBody>
      </p:sp>
      <p:sp>
        <p:nvSpPr>
          <p:cNvPr id="3" name="Ondertitel 2">
            <a:extLst>
              <a:ext uri="{FF2B5EF4-FFF2-40B4-BE49-F238E27FC236}">
                <a16:creationId xmlns:a16="http://schemas.microsoft.com/office/drawing/2014/main" id="{B036A24E-A6E9-C222-3578-822C441A64A2}"/>
              </a:ext>
            </a:extLst>
          </p:cNvPr>
          <p:cNvSpPr>
            <a:spLocks noGrp="1"/>
          </p:cNvSpPr>
          <p:nvPr>
            <p:ph type="subTitle" idx="1"/>
          </p:nvPr>
        </p:nvSpPr>
        <p:spPr>
          <a:xfrm>
            <a:off x="522000" y="1316346"/>
            <a:ext cx="8100000" cy="743055"/>
          </a:xfrm>
        </p:spPr>
        <p:txBody>
          <a:bodyPr/>
          <a:lstStyle/>
          <a:p>
            <a:r>
              <a:rPr lang="nl-NL" sz="1400" b="0" i="0" dirty="0">
                <a:solidFill>
                  <a:srgbClr val="00B0F0"/>
                </a:solidFill>
                <a:effectLst/>
                <a:latin typeface="Source Sans Pro" panose="020B0503030403020204" pitchFamily="34" charset="0"/>
              </a:rPr>
              <a:t>PROMS (interactie met andere klachten)</a:t>
            </a:r>
          </a:p>
          <a:p>
            <a:r>
              <a:rPr lang="nl-NL" sz="1400" dirty="0"/>
              <a:t>Behoefteonderzoek Intimiteit, seksualiteit en relaties (NVN)</a:t>
            </a:r>
            <a:endParaRPr lang="nl-NL" sz="1400" b="0" i="0" dirty="0">
              <a:solidFill>
                <a:srgbClr val="00B0F0"/>
              </a:solidFill>
              <a:effectLst/>
            </a:endParaRPr>
          </a:p>
          <a:p>
            <a:r>
              <a:rPr lang="nl-NL" sz="1400" b="0" i="0" dirty="0">
                <a:solidFill>
                  <a:srgbClr val="00B0F0"/>
                </a:solidFill>
                <a:effectLst/>
                <a:latin typeface="Source Sans Pro" panose="020B0503030403020204" pitchFamily="34" charset="0"/>
              </a:rPr>
              <a:t>Psychosociale aspecten (psychisch / relationeel)</a:t>
            </a:r>
          </a:p>
          <a:p>
            <a:r>
              <a:rPr lang="nl-NL" sz="1400" b="0" i="0" dirty="0">
                <a:solidFill>
                  <a:srgbClr val="00B0F0"/>
                </a:solidFill>
                <a:effectLst/>
                <a:latin typeface="Source Sans Pro" panose="020B0503030403020204" pitchFamily="34" charset="0"/>
              </a:rPr>
              <a:t>Rol van zelfbeeld en</a:t>
            </a:r>
            <a:r>
              <a:rPr lang="nl-NL" sz="1400" dirty="0">
                <a:solidFill>
                  <a:srgbClr val="00B0F0"/>
                </a:solidFill>
                <a:latin typeface="Source Sans Pro" panose="020B0503030403020204" pitchFamily="34" charset="0"/>
              </a:rPr>
              <a:t> l</a:t>
            </a:r>
            <a:r>
              <a:rPr lang="nl-NL" sz="1400" b="0" i="0" dirty="0">
                <a:solidFill>
                  <a:srgbClr val="00B0F0"/>
                </a:solidFill>
                <a:effectLst/>
                <a:latin typeface="Source Sans Pro" panose="020B0503030403020204" pitchFamily="34" charset="0"/>
              </a:rPr>
              <a:t>ichaamsbeeld </a:t>
            </a:r>
          </a:p>
          <a:p>
            <a:r>
              <a:rPr lang="nl-NL" sz="1400" b="0" i="0" dirty="0">
                <a:solidFill>
                  <a:srgbClr val="00B0F0"/>
                </a:solidFill>
                <a:effectLst/>
                <a:latin typeface="Source Sans Pro" panose="020B0503030403020204" pitchFamily="34" charset="0"/>
              </a:rPr>
              <a:t>Relationele kant – Steun – Alleenstaanden</a:t>
            </a:r>
          </a:p>
          <a:p>
            <a:r>
              <a:rPr lang="nl-NL" sz="1400" dirty="0">
                <a:solidFill>
                  <a:srgbClr val="00B0F0"/>
                </a:solidFill>
                <a:latin typeface="Source Sans Pro" panose="020B0503030403020204" pitchFamily="34" charset="0"/>
              </a:rPr>
              <a:t>Bespreekbaar maken in spreekkamer</a:t>
            </a:r>
            <a:endParaRPr lang="nl-NL" sz="1400" dirty="0">
              <a:solidFill>
                <a:srgbClr val="00B0F0"/>
              </a:solidFill>
            </a:endParaRPr>
          </a:p>
        </p:txBody>
      </p:sp>
      <p:pic>
        <p:nvPicPr>
          <p:cNvPr id="1026" name="Picture 2" descr="Verpleegkundigen willen zelf bepalen of ze screenen of niet - Nursing.nl |  Nursing voor verpleegkundigen">
            <a:extLst>
              <a:ext uri="{FF2B5EF4-FFF2-40B4-BE49-F238E27FC236}">
                <a16:creationId xmlns:a16="http://schemas.microsoft.com/office/drawing/2014/main" id="{6E8CAB34-A4DD-8BD4-3CB1-989A87AE3A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9094" y="2944531"/>
            <a:ext cx="2402906" cy="1529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646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7F94BB-91B3-BE17-08AC-B8E13B5A5E53}"/>
              </a:ext>
            </a:extLst>
          </p:cNvPr>
          <p:cNvSpPr>
            <a:spLocks noGrp="1"/>
          </p:cNvSpPr>
          <p:nvPr>
            <p:ph type="title"/>
          </p:nvPr>
        </p:nvSpPr>
        <p:spPr/>
        <p:txBody>
          <a:bodyPr/>
          <a:lstStyle/>
          <a:p>
            <a:pPr algn="ctr"/>
            <a:r>
              <a:rPr lang="nl-NL" dirty="0"/>
              <a:t>PROMS dialyse</a:t>
            </a:r>
          </a:p>
        </p:txBody>
      </p:sp>
      <p:pic>
        <p:nvPicPr>
          <p:cNvPr id="4" name="Afbeelding 3" descr="Afbeelding met tekst, schermopname, Kleurrijkheid, diagram&#10;&#10;Automatisch gegenereerde beschrijving">
            <a:extLst>
              <a:ext uri="{FF2B5EF4-FFF2-40B4-BE49-F238E27FC236}">
                <a16:creationId xmlns:a16="http://schemas.microsoft.com/office/drawing/2014/main" id="{E243D8BE-0AB7-85C7-8055-93F0617AFD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9614" y="1316346"/>
            <a:ext cx="5364769" cy="3311490"/>
          </a:xfrm>
          <a:prstGeom prst="rect">
            <a:avLst/>
          </a:prstGeom>
        </p:spPr>
      </p:pic>
      <p:sp>
        <p:nvSpPr>
          <p:cNvPr id="3" name="Ovaal 2">
            <a:extLst>
              <a:ext uri="{FF2B5EF4-FFF2-40B4-BE49-F238E27FC236}">
                <a16:creationId xmlns:a16="http://schemas.microsoft.com/office/drawing/2014/main" id="{5AC016A5-6EB6-C147-7004-053A01ECC059}"/>
              </a:ext>
            </a:extLst>
          </p:cNvPr>
          <p:cNvSpPr/>
          <p:nvPr/>
        </p:nvSpPr>
        <p:spPr>
          <a:xfrm>
            <a:off x="1889614" y="3296450"/>
            <a:ext cx="1713539" cy="537883"/>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3724083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7F94BB-91B3-BE17-08AC-B8E13B5A5E53}"/>
              </a:ext>
            </a:extLst>
          </p:cNvPr>
          <p:cNvSpPr>
            <a:spLocks noGrp="1"/>
          </p:cNvSpPr>
          <p:nvPr>
            <p:ph type="title"/>
          </p:nvPr>
        </p:nvSpPr>
        <p:spPr/>
        <p:txBody>
          <a:bodyPr/>
          <a:lstStyle/>
          <a:p>
            <a:pPr algn="ctr"/>
            <a:r>
              <a:rPr lang="nl-NL" dirty="0"/>
              <a:t>PROMS dialyse</a:t>
            </a:r>
          </a:p>
        </p:txBody>
      </p:sp>
      <p:pic>
        <p:nvPicPr>
          <p:cNvPr id="3" name="Afbeelding 2" descr="Afbeelding met tekst, schermopname, Kleurrijkheid, diagram&#10;&#10;Automatisch gegenereerde beschrijving">
            <a:extLst>
              <a:ext uri="{FF2B5EF4-FFF2-40B4-BE49-F238E27FC236}">
                <a16:creationId xmlns:a16="http://schemas.microsoft.com/office/drawing/2014/main" id="{D12B564C-B54D-3956-2FB1-C8AA5137A5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5456" y="1316346"/>
            <a:ext cx="5413087" cy="3298725"/>
          </a:xfrm>
          <a:prstGeom prst="rect">
            <a:avLst/>
          </a:prstGeom>
        </p:spPr>
      </p:pic>
      <p:sp>
        <p:nvSpPr>
          <p:cNvPr id="4" name="Ovaal 3">
            <a:extLst>
              <a:ext uri="{FF2B5EF4-FFF2-40B4-BE49-F238E27FC236}">
                <a16:creationId xmlns:a16="http://schemas.microsoft.com/office/drawing/2014/main" id="{4C2C7CC6-D567-31B2-F885-98B402F91E0F}"/>
              </a:ext>
            </a:extLst>
          </p:cNvPr>
          <p:cNvSpPr/>
          <p:nvPr/>
        </p:nvSpPr>
        <p:spPr>
          <a:xfrm>
            <a:off x="1865456" y="1849746"/>
            <a:ext cx="2299290" cy="353466"/>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nl-NL"/>
          </a:p>
        </p:txBody>
      </p:sp>
      <p:sp>
        <p:nvSpPr>
          <p:cNvPr id="5" name="Ovaal 4">
            <a:extLst>
              <a:ext uri="{FF2B5EF4-FFF2-40B4-BE49-F238E27FC236}">
                <a16:creationId xmlns:a16="http://schemas.microsoft.com/office/drawing/2014/main" id="{7A688279-7ACE-58E9-4322-96904ACD7E82}"/>
              </a:ext>
            </a:extLst>
          </p:cNvPr>
          <p:cNvSpPr/>
          <p:nvPr/>
        </p:nvSpPr>
        <p:spPr>
          <a:xfrm>
            <a:off x="2497311" y="2457082"/>
            <a:ext cx="1667434" cy="353466"/>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4755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7F94BB-91B3-BE17-08AC-B8E13B5A5E53}"/>
              </a:ext>
            </a:extLst>
          </p:cNvPr>
          <p:cNvSpPr>
            <a:spLocks noGrp="1"/>
          </p:cNvSpPr>
          <p:nvPr>
            <p:ph type="title"/>
          </p:nvPr>
        </p:nvSpPr>
        <p:spPr/>
        <p:txBody>
          <a:bodyPr/>
          <a:lstStyle/>
          <a:p>
            <a:pPr algn="ctr"/>
            <a:r>
              <a:rPr lang="nl-NL" dirty="0"/>
              <a:t>PROMS transplantatie</a:t>
            </a:r>
          </a:p>
        </p:txBody>
      </p:sp>
      <p:pic>
        <p:nvPicPr>
          <p:cNvPr id="4" name="Afbeelding 3" descr="Afbeelding met tekst, schermopname, menu, Lettertype&#10;&#10;Automatisch gegenereerde beschrijving">
            <a:extLst>
              <a:ext uri="{FF2B5EF4-FFF2-40B4-BE49-F238E27FC236}">
                <a16:creationId xmlns:a16="http://schemas.microsoft.com/office/drawing/2014/main" id="{90F789AA-E21D-BEDC-32DA-5544691C61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014" y="1316346"/>
            <a:ext cx="7438389" cy="3238725"/>
          </a:xfrm>
          <a:prstGeom prst="rect">
            <a:avLst/>
          </a:prstGeom>
        </p:spPr>
      </p:pic>
      <p:sp>
        <p:nvSpPr>
          <p:cNvPr id="3" name="Ovaal 2">
            <a:extLst>
              <a:ext uri="{FF2B5EF4-FFF2-40B4-BE49-F238E27FC236}">
                <a16:creationId xmlns:a16="http://schemas.microsoft.com/office/drawing/2014/main" id="{E029CDEE-CC3C-BC6E-A524-DAEC42645766}"/>
              </a:ext>
            </a:extLst>
          </p:cNvPr>
          <p:cNvSpPr/>
          <p:nvPr/>
        </p:nvSpPr>
        <p:spPr>
          <a:xfrm>
            <a:off x="637775" y="1671445"/>
            <a:ext cx="3826649" cy="842842"/>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2936537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7F94BB-91B3-BE17-08AC-B8E13B5A5E53}"/>
              </a:ext>
            </a:extLst>
          </p:cNvPr>
          <p:cNvSpPr>
            <a:spLocks noGrp="1"/>
          </p:cNvSpPr>
          <p:nvPr>
            <p:ph type="title"/>
          </p:nvPr>
        </p:nvSpPr>
        <p:spPr/>
        <p:txBody>
          <a:bodyPr/>
          <a:lstStyle/>
          <a:p>
            <a:pPr algn="ctr"/>
            <a:r>
              <a:rPr lang="nl-NL" dirty="0"/>
              <a:t>Hoeveel last ervaar je?</a:t>
            </a:r>
          </a:p>
        </p:txBody>
      </p:sp>
      <p:pic>
        <p:nvPicPr>
          <p:cNvPr id="6" name="Afbeelding 5">
            <a:extLst>
              <a:ext uri="{FF2B5EF4-FFF2-40B4-BE49-F238E27FC236}">
                <a16:creationId xmlns:a16="http://schemas.microsoft.com/office/drawing/2014/main" id="{02200951-AA66-3EE6-CAAB-B8EF52FD823C}"/>
              </a:ext>
            </a:extLst>
          </p:cNvPr>
          <p:cNvPicPr>
            <a:picLocks noChangeAspect="1"/>
          </p:cNvPicPr>
          <p:nvPr/>
        </p:nvPicPr>
        <p:blipFill>
          <a:blip r:embed="rId3"/>
          <a:stretch>
            <a:fillRect/>
          </a:stretch>
        </p:blipFill>
        <p:spPr>
          <a:xfrm>
            <a:off x="2376368" y="1623719"/>
            <a:ext cx="4600734" cy="2930271"/>
          </a:xfrm>
          <a:prstGeom prst="rect">
            <a:avLst/>
          </a:prstGeom>
        </p:spPr>
      </p:pic>
    </p:spTree>
    <p:extLst>
      <p:ext uri="{BB962C8B-B14F-4D97-AF65-F5344CB8AC3E}">
        <p14:creationId xmlns:p14="http://schemas.microsoft.com/office/powerpoint/2010/main" val="4184750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7F94BB-91B3-BE17-08AC-B8E13B5A5E53}"/>
              </a:ext>
            </a:extLst>
          </p:cNvPr>
          <p:cNvSpPr>
            <a:spLocks noGrp="1"/>
          </p:cNvSpPr>
          <p:nvPr>
            <p:ph type="title"/>
          </p:nvPr>
        </p:nvSpPr>
        <p:spPr/>
        <p:txBody>
          <a:bodyPr/>
          <a:lstStyle/>
          <a:p>
            <a:pPr algn="ctr"/>
            <a:r>
              <a:rPr lang="nl-NL" dirty="0"/>
              <a:t>Eén van de meest belastende klachten</a:t>
            </a:r>
          </a:p>
        </p:txBody>
      </p:sp>
      <p:pic>
        <p:nvPicPr>
          <p:cNvPr id="4" name="Afbeelding 3">
            <a:extLst>
              <a:ext uri="{FF2B5EF4-FFF2-40B4-BE49-F238E27FC236}">
                <a16:creationId xmlns:a16="http://schemas.microsoft.com/office/drawing/2014/main" id="{80492E54-0DC9-F77A-C794-A0EE16F8E935}"/>
              </a:ext>
            </a:extLst>
          </p:cNvPr>
          <p:cNvPicPr>
            <a:picLocks noChangeAspect="1"/>
          </p:cNvPicPr>
          <p:nvPr/>
        </p:nvPicPr>
        <p:blipFill>
          <a:blip r:embed="rId3"/>
          <a:stretch>
            <a:fillRect/>
          </a:stretch>
        </p:blipFill>
        <p:spPr>
          <a:xfrm>
            <a:off x="2354449" y="1500264"/>
            <a:ext cx="4435102" cy="3075384"/>
          </a:xfrm>
          <a:prstGeom prst="rect">
            <a:avLst/>
          </a:prstGeom>
        </p:spPr>
      </p:pic>
    </p:spTree>
    <p:extLst>
      <p:ext uri="{BB962C8B-B14F-4D97-AF65-F5344CB8AC3E}">
        <p14:creationId xmlns:p14="http://schemas.microsoft.com/office/powerpoint/2010/main" val="3585346163"/>
      </p:ext>
    </p:extLst>
  </p:cSld>
  <p:clrMapOvr>
    <a:masterClrMapping/>
  </p:clrMapOvr>
</p:sld>
</file>

<file path=ppt/theme/theme1.xml><?xml version="1.0" encoding="utf-8"?>
<a:theme xmlns:a="http://schemas.openxmlformats.org/drawingml/2006/main" name="Default Theme">
  <a:themeElements>
    <a:clrScheme name="Radboudumc">
      <a:dk1>
        <a:srgbClr val="000000"/>
      </a:dk1>
      <a:lt1>
        <a:sysClr val="window" lastClr="FFFFFF"/>
      </a:lt1>
      <a:dk2>
        <a:srgbClr val="00AFDC"/>
      </a:dk2>
      <a:lt2>
        <a:srgbClr val="FFFFFF"/>
      </a:lt2>
      <a:accent1>
        <a:srgbClr val="006991"/>
      </a:accent1>
      <a:accent2>
        <a:srgbClr val="7FB4C8"/>
      </a:accent2>
      <a:accent3>
        <a:srgbClr val="00AFDC"/>
      </a:accent3>
      <a:accent4>
        <a:srgbClr val="7FD7ED"/>
      </a:accent4>
      <a:accent5>
        <a:srgbClr val="CCCCCC"/>
      </a:accent5>
      <a:accent6>
        <a:srgbClr val="E6E6E6"/>
      </a:accent6>
      <a:hlink>
        <a:srgbClr val="000000"/>
      </a:hlink>
      <a:folHlink>
        <a:srgbClr val="00AFDC"/>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fault Theme" id="{010D9F1C-6723-4403-8A0F-7B7B87DEFB83}" vid="{734C3750-47CD-4789-BCDB-5284B5D107A1}"/>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02DC8F078E0A47AF5A4629A22ECCF7" ma:contentTypeVersion="15" ma:contentTypeDescription="Een nieuw document maken." ma:contentTypeScope="" ma:versionID="04a0122ce9b6bbf7a01981c397c61208">
  <xsd:schema xmlns:xsd="http://www.w3.org/2001/XMLSchema" xmlns:xs="http://www.w3.org/2001/XMLSchema" xmlns:p="http://schemas.microsoft.com/office/2006/metadata/properties" xmlns:ns2="c4fadacd-f6c5-46f9-ad1c-046a44fc1c12" xmlns:ns3="9c1c412f-b643-446d-99ef-bf26fadf0ee9" targetNamespace="http://schemas.microsoft.com/office/2006/metadata/properties" ma:root="true" ma:fieldsID="c9c3b16bacca9093bdb7e16efd98d547" ns2:_="" ns3:_="">
    <xsd:import namespace="c4fadacd-f6c5-46f9-ad1c-046a44fc1c12"/>
    <xsd:import namespace="9c1c412f-b643-446d-99ef-bf26fadf0ee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SearchPropertie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fadacd-f6c5-46f9-ad1c-046a44fc1c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2d867c2a-cafd-47d4-9bb7-7e23cb4e68ee"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c1c412f-b643-446d-99ef-bf26fadf0ee9" elementFormDefault="qualified">
    <xsd:import namespace="http://schemas.microsoft.com/office/2006/documentManagement/types"/>
    <xsd:import namespace="http://schemas.microsoft.com/office/infopath/2007/PartnerControls"/>
    <xsd:element name="SharedWithUsers" ma:index="1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Gedeeld met details" ma:internalName="SharedWithDetails" ma:readOnly="true">
      <xsd:simpleType>
        <xsd:restriction base="dms:Note">
          <xsd:maxLength value="255"/>
        </xsd:restriction>
      </xsd:simpleType>
    </xsd:element>
    <xsd:element name="TaxCatchAll" ma:index="15" nillable="true" ma:displayName="Taxonomy Catch All Column" ma:hidden="true" ma:list="{4d75fdcb-d4c7-4261-bf05-ae88251487a9}" ma:internalName="TaxCatchAll" ma:showField="CatchAllData" ma:web="9c1c412f-b643-446d-99ef-bf26fadf0e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4fadacd-f6c5-46f9-ad1c-046a44fc1c12">
      <Terms xmlns="http://schemas.microsoft.com/office/infopath/2007/PartnerControls"/>
    </lcf76f155ced4ddcb4097134ff3c332f>
    <TaxCatchAll xmlns="9c1c412f-b643-446d-99ef-bf26fadf0ee9" xsi:nil="true"/>
  </documentManagement>
</p:properties>
</file>

<file path=customXml/itemProps1.xml><?xml version="1.0" encoding="utf-8"?>
<ds:datastoreItem xmlns:ds="http://schemas.openxmlformats.org/officeDocument/2006/customXml" ds:itemID="{63E50D63-DD83-4DC6-B489-DAE496C5CC1B}"/>
</file>

<file path=customXml/itemProps2.xml><?xml version="1.0" encoding="utf-8"?>
<ds:datastoreItem xmlns:ds="http://schemas.openxmlformats.org/officeDocument/2006/customXml" ds:itemID="{A7AED2C7-76CD-45D6-8C66-D50BD753E084}"/>
</file>

<file path=customXml/itemProps3.xml><?xml version="1.0" encoding="utf-8"?>
<ds:datastoreItem xmlns:ds="http://schemas.openxmlformats.org/officeDocument/2006/customXml" ds:itemID="{691C2344-CB10-4861-B214-0190C1AE581D}"/>
</file>

<file path=docProps/app.xml><?xml version="1.0" encoding="utf-8"?>
<Properties xmlns="http://schemas.openxmlformats.org/officeDocument/2006/extended-properties" xmlns:vt="http://schemas.openxmlformats.org/officeDocument/2006/docPropsVTypes">
  <Template>Default Theme</Template>
  <TotalTime>941</TotalTime>
  <Words>1448</Words>
  <Application>Microsoft Office PowerPoint</Application>
  <PresentationFormat>Diavoorstelling (16:9)</PresentationFormat>
  <Paragraphs>253</Paragraphs>
  <Slides>32</Slides>
  <Notes>30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32</vt:i4>
      </vt:variant>
    </vt:vector>
  </HeadingPairs>
  <TitlesOfParts>
    <vt:vector size="37" baseType="lpstr">
      <vt:lpstr>Aptos</vt:lpstr>
      <vt:lpstr>Arial</vt:lpstr>
      <vt:lpstr>Calibri</vt:lpstr>
      <vt:lpstr>Source Sans Pro</vt:lpstr>
      <vt:lpstr>Default Theme</vt:lpstr>
      <vt:lpstr>De olifant in de kamer    </vt:lpstr>
      <vt:lpstr>Artikel Niermagazine</vt:lpstr>
      <vt:lpstr>Praten over intimiteit en relatie</vt:lpstr>
      <vt:lpstr>Onderwerpen</vt:lpstr>
      <vt:lpstr>PROMS dialyse</vt:lpstr>
      <vt:lpstr>PROMS dialyse</vt:lpstr>
      <vt:lpstr>PROMS transplantatie</vt:lpstr>
      <vt:lpstr>Hoeveel last ervaar je?</vt:lpstr>
      <vt:lpstr>Eén van de meest belastende klachten</vt:lpstr>
      <vt:lpstr>Belemmering in dagelijks leven</vt:lpstr>
      <vt:lpstr>Psychosociale aspecten</vt:lpstr>
      <vt:lpstr>Belang van intimiteit</vt:lpstr>
      <vt:lpstr>Psychische kant</vt:lpstr>
      <vt:lpstr>Zelf - onderzoek</vt:lpstr>
      <vt:lpstr>Ruimte creëren bij jezelf</vt:lpstr>
      <vt:lpstr>Zelfbeeld</vt:lpstr>
      <vt:lpstr>Lichaamsbeeld</vt:lpstr>
      <vt:lpstr>Relationele kant</vt:lpstr>
      <vt:lpstr>Relationele kant</vt:lpstr>
      <vt:lpstr>Advies</vt:lpstr>
      <vt:lpstr>Bespreekbaar maken</vt:lpstr>
      <vt:lpstr>Bespreekbaar maken</vt:lpstr>
      <vt:lpstr>Interactie</vt:lpstr>
      <vt:lpstr>Genoeg steun van naasten?</vt:lpstr>
      <vt:lpstr>Alleenstaanden</vt:lpstr>
      <vt:lpstr>Problemen met daten</vt:lpstr>
      <vt:lpstr>Hoeveel last ervaren</vt:lpstr>
      <vt:lpstr>Bespreekbaar maken in spreekkamer</vt:lpstr>
      <vt:lpstr>PowerPoint-presentatie</vt:lpstr>
      <vt:lpstr>PowerPoint-presentatie</vt:lpstr>
      <vt:lpstr>Aanvullende informatie</vt:lpstr>
      <vt:lpstr>Vragen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olifant in de (spreek)kamer</dc:title>
  <dc:creator>Bosch, Gerben van den</dc:creator>
  <cp:lastModifiedBy>Ans de Jong-Kooij | NVN</cp:lastModifiedBy>
  <cp:revision>7</cp:revision>
  <dcterms:created xsi:type="dcterms:W3CDTF">2024-05-14T05:57:20Z</dcterms:created>
  <dcterms:modified xsi:type="dcterms:W3CDTF">2024-05-24T07:42:12Z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0x010100C002DC8F078E0A47AF5A4629A22ECCF7</vt:lpwstr>
  </property>
</Properties>
</file>